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48F60E5-5AD4-4A6C-BBEB-B79162DF8791}" type="slidenum">
              <a:rPr lang="ru-RU" smtClean="0"/>
              <a:pPr/>
              <a:t>‹#›</a:t>
            </a:fld>
            <a:endParaRPr lang="ru-RU"/>
          </a:p>
        </p:txBody>
      </p:sp>
      <p:sp>
        <p:nvSpPr>
          <p:cNvPr id="8" name="Заголовок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8F60E5-5AD4-4A6C-BBEB-B79162DF8791}"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6915912" y="3009901"/>
            <a:ext cx="457200" cy="441325"/>
          </a:xfrm>
        </p:spPr>
        <p:txBody>
          <a:bodyPr/>
          <a:lstStyle/>
          <a:p>
            <a:fld id="{048F60E5-5AD4-4A6C-BBEB-B79162DF8791}" type="slidenum">
              <a:rPr lang="ru-RU" smtClean="0"/>
              <a:pPr/>
              <a:t>‹#›</a:t>
            </a:fld>
            <a:endParaRPr lang="ru-RU"/>
          </a:p>
        </p:txBody>
      </p:sp>
      <p:sp>
        <p:nvSpPr>
          <p:cNvPr id="3" name="Вертикальный текст 2"/>
          <p:cNvSpPr>
            <a:spLocks noGrp="1"/>
          </p:cNvSpPr>
          <p:nvPr>
            <p:ph type="body" orient="vert" idx="1"/>
          </p:nvPr>
        </p:nvSpPr>
        <p:spPr>
          <a:xfrm>
            <a:off x="304800" y="304800"/>
            <a:ext cx="65532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7391400" y="304801"/>
            <a:ext cx="1447800" cy="5851525"/>
          </a:xfrm>
        </p:spPr>
        <p:txBody>
          <a:bodyPr vert="eaVert"/>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4361688" y="1026372"/>
            <a:ext cx="457200" cy="441325"/>
          </a:xfrm>
        </p:spPr>
        <p:txBody>
          <a:bodyPr/>
          <a:lstStyle/>
          <a:p>
            <a:fld id="{048F60E5-5AD4-4A6C-BBEB-B79162DF8791}" type="slidenum">
              <a:rPr lang="ru-RU" smtClean="0"/>
              <a:pPr/>
              <a:t>‹#›</a:t>
            </a:fld>
            <a:endParaRPr lang="ru-RU"/>
          </a:p>
        </p:txBody>
      </p:sp>
      <p:sp>
        <p:nvSpPr>
          <p:cNvPr id="8" name="Содержимое 7"/>
          <p:cNvSpPr>
            <a:spLocks noGrp="1"/>
          </p:cNvSpPr>
          <p:nvPr>
            <p:ph sz="quarter" idx="1"/>
          </p:nvPr>
        </p:nvSpPr>
        <p:spPr>
          <a:xfrm>
            <a:off x="301752" y="1527048"/>
            <a:ext cx="850392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8" name="Прямая соединительная линия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48F60E5-5AD4-4A6C-BBEB-B79162DF8791}" type="slidenum">
              <a:rPr lang="ru-RU" smtClean="0"/>
              <a:pPr/>
              <a:t>‹#›</a:t>
            </a:fld>
            <a:endParaRPr lang="ru-RU"/>
          </a:p>
        </p:txBody>
      </p:sp>
      <p:sp>
        <p:nvSpPr>
          <p:cNvPr id="2" name="Заголовок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228600"/>
            <a:ext cx="85344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5791200" y="6409944"/>
            <a:ext cx="3044952" cy="365760"/>
          </a:xfrm>
        </p:spPr>
        <p:txBody>
          <a:bodyPr/>
          <a:lstStyle/>
          <a:p>
            <a:fld id="{D2872A5A-91BE-4CBD-A3E6-25EDDEB4E5E5}" type="datetimeFigureOut">
              <a:rPr lang="ru-RU" smtClean="0"/>
              <a:pPr/>
              <a:t>09.12.2024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8F60E5-5AD4-4A6C-BBEB-B79162DF8791}" type="slidenum">
              <a:rPr lang="ru-RU" smtClean="0"/>
              <a:pPr/>
              <a:t>‹#›</a:t>
            </a:fld>
            <a:endParaRPr lang="ru-RU"/>
          </a:p>
        </p:txBody>
      </p:sp>
      <p:sp>
        <p:nvSpPr>
          <p:cNvPr id="8" name="Прямая соединительная линия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301752"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4800600" y="1371600"/>
            <a:ext cx="40386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8" name="Нижний колонтитул 7"/>
          <p:cNvSpPr>
            <a:spLocks noGrp="1"/>
          </p:cNvSpPr>
          <p:nvPr>
            <p:ph type="ftr" sz="quarter" idx="11"/>
          </p:nvPr>
        </p:nvSpPr>
        <p:spPr>
          <a:xfrm>
            <a:off x="304800" y="6409944"/>
            <a:ext cx="3581400" cy="365760"/>
          </a:xfrm>
        </p:spPr>
        <p:txBody>
          <a:bodyPr/>
          <a:lstStyle/>
          <a:p>
            <a:endParaRPr lang="ru-RU"/>
          </a:p>
        </p:txBody>
      </p:sp>
      <p:sp>
        <p:nvSpPr>
          <p:cNvPr id="15" name="Прямая соединительная линия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301752" y="2471383"/>
            <a:ext cx="4041648"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4800600" y="2471383"/>
            <a:ext cx="40386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4343400" y="1042416"/>
            <a:ext cx="457200" cy="441325"/>
          </a:xfrm>
        </p:spPr>
        <p:txBody>
          <a:bodyPr/>
          <a:lstStyle>
            <a:lvl1pPr algn="ctr">
              <a:defRPr/>
            </a:lvl1pPr>
          </a:lstStyle>
          <a:p>
            <a:fld id="{048F60E5-5AD4-4A6C-BBEB-B79162DF8791}" type="slidenum">
              <a:rPr lang="ru-RU" smtClean="0"/>
              <a:pPr/>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4343400" y="1036020"/>
            <a:ext cx="457200" cy="441325"/>
          </a:xfrm>
        </p:spPr>
        <p:txBody>
          <a:bodyPr/>
          <a:lstStyle/>
          <a:p>
            <a:fld id="{048F60E5-5AD4-4A6C-BBEB-B79162DF8791}"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48F60E5-5AD4-4A6C-BBEB-B79162DF8791}"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3124200" y="685800"/>
            <a:ext cx="56388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48F60E5-5AD4-4A6C-BBEB-B79162DF8791}" type="slidenum">
              <a:rPr lang="ru-RU" smtClean="0"/>
              <a:pPr/>
              <a:t>‹#›</a:t>
            </a:fld>
            <a:endParaRPr lang="ru-RU"/>
          </a:p>
        </p:txBody>
      </p:sp>
      <p:sp>
        <p:nvSpPr>
          <p:cNvPr id="21" name="Прямоугольник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D2872A5A-91BE-4CBD-A3E6-25EDDEB4E5E5}" type="datetimeFigureOut">
              <a:rPr lang="ru-RU" smtClean="0"/>
              <a:pPr/>
              <a:t>09.12.2024</a:t>
            </a:fld>
            <a:endParaRPr lang="ru-RU"/>
          </a:p>
        </p:txBody>
      </p:sp>
      <p:sp>
        <p:nvSpPr>
          <p:cNvPr id="6" name="Нижний колонтитул 5"/>
          <p:cNvSpPr>
            <a:spLocks noGrp="1"/>
          </p:cNvSpPr>
          <p:nvPr>
            <p:ph type="ftr" sz="quarter" idx="11"/>
          </p:nvPr>
        </p:nvSpPr>
        <p:spPr>
          <a:xfrm>
            <a:off x="301752" y="6410848"/>
            <a:ext cx="3383280" cy="365760"/>
          </a:xfrm>
        </p:spPr>
        <p:txBody>
          <a:bodyPr/>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371600" y="312738"/>
            <a:ext cx="457200" cy="441325"/>
          </a:xfrm>
        </p:spPr>
        <p:txBody>
          <a:bodyPr/>
          <a:lstStyle/>
          <a:p>
            <a:fld id="{048F60E5-5AD4-4A6C-BBEB-B79162DF8791}" type="slidenum">
              <a:rPr lang="ru-RU" smtClean="0"/>
              <a:pPr/>
              <a:t>‹#›</a:t>
            </a:fld>
            <a:endParaRPr lang="ru-RU"/>
          </a:p>
        </p:txBody>
      </p:sp>
      <p:sp>
        <p:nvSpPr>
          <p:cNvPr id="2" name="Заголовок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3000375" y="609600"/>
            <a:ext cx="58674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5788152" y="6404984"/>
            <a:ext cx="3044952" cy="365760"/>
          </a:xfrm>
        </p:spPr>
        <p:txBody>
          <a:bodyPr/>
          <a:lstStyle/>
          <a:p>
            <a:fld id="{D2872A5A-91BE-4CBD-A3E6-25EDDEB4E5E5}" type="datetimeFigureOut">
              <a:rPr lang="ru-RU" smtClean="0"/>
              <a:pPr/>
              <a:t>09.12.2024</a:t>
            </a:fld>
            <a:endParaRPr lang="ru-RU"/>
          </a:p>
        </p:txBody>
      </p:sp>
      <p:sp>
        <p:nvSpPr>
          <p:cNvPr id="6" name="Нижний колонтитул 5"/>
          <p:cNvSpPr>
            <a:spLocks noGrp="1"/>
          </p:cNvSpPr>
          <p:nvPr>
            <p:ph type="ftr" sz="quarter" idx="11"/>
          </p:nvPr>
        </p:nvSpPr>
        <p:spPr>
          <a:xfrm>
            <a:off x="301752" y="6410848"/>
            <a:ext cx="3584448" cy="365760"/>
          </a:xfrm>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D2872A5A-91BE-4CBD-A3E6-25EDDEB4E5E5}" type="datetimeFigureOut">
              <a:rPr lang="ru-RU" smtClean="0"/>
              <a:pPr/>
              <a:t>09.12.2024</a:t>
            </a:fld>
            <a:endParaRPr lang="ru-RU"/>
          </a:p>
        </p:txBody>
      </p:sp>
      <p:sp>
        <p:nvSpPr>
          <p:cNvPr id="3" name="Нижний колонтитул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48F60E5-5AD4-4A6C-BBEB-B79162DF8791}" type="slidenum">
              <a:rPr lang="ru-RU" smtClean="0"/>
              <a:pPr/>
              <a:t>‹#›</a:t>
            </a:fld>
            <a:endParaRPr lang="ru-RU"/>
          </a:p>
        </p:txBody>
      </p:sp>
      <p:sp>
        <p:nvSpPr>
          <p:cNvPr id="22" name="Заголовок 21"/>
          <p:cNvSpPr>
            <a:spLocks noGrp="1"/>
          </p:cNvSpPr>
          <p:nvPr>
            <p:ph type="title"/>
          </p:nvPr>
        </p:nvSpPr>
        <p:spPr>
          <a:xfrm>
            <a:off x="301752" y="228600"/>
            <a:ext cx="85344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1600" dirty="0">
                <a:latin typeface="Times New Roman" pitchFamily="18" charset="0"/>
                <a:cs typeface="Times New Roman" pitchFamily="18" charset="0"/>
              </a:rPr>
              <a:t>АЛГОРИТМ</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действий персонала и обучающихся ГАПОУ </a:t>
            </a:r>
            <a:r>
              <a:rPr lang="ru-RU" sz="1600" dirty="0" smtClean="0">
                <a:latin typeface="Times New Roman" pitchFamily="18" charset="0"/>
                <a:cs typeface="Times New Roman" pitchFamily="18" charset="0"/>
              </a:rPr>
              <a:t>«</a:t>
            </a:r>
            <a:r>
              <a:rPr lang="ru-RU" sz="1600" dirty="0" err="1" smtClean="0">
                <a:latin typeface="Times New Roman" pitchFamily="18" charset="0"/>
                <a:cs typeface="Times New Roman" pitchFamily="18" charset="0"/>
              </a:rPr>
              <a:t>Мензелинское</a:t>
            </a:r>
            <a:r>
              <a:rPr lang="ru-RU" sz="1600" dirty="0" smtClean="0">
                <a:latin typeface="Times New Roman" pitchFamily="18" charset="0"/>
                <a:cs typeface="Times New Roman" pitchFamily="18" charset="0"/>
              </a:rPr>
              <a:t> медицинское училище»</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 а также информационного взаимодействия образовательных организаций с территориальными органами МВД России, </a:t>
            </a:r>
            <a:r>
              <a:rPr lang="ru-RU" sz="1600" dirty="0" err="1">
                <a:latin typeface="Times New Roman" pitchFamily="18" charset="0"/>
                <a:cs typeface="Times New Roman" pitchFamily="18" charset="0"/>
              </a:rPr>
              <a:t>Росгвардии</a:t>
            </a:r>
            <a:r>
              <a:rPr lang="ru-RU" sz="1600" dirty="0">
                <a:latin typeface="Times New Roman" pitchFamily="18" charset="0"/>
                <a:cs typeface="Times New Roman" pitchFamily="18" charset="0"/>
              </a:rPr>
              <a:t> и ФСБ России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5DE0516-FBC9-A286-D24E-B9758B6E4973}"/>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587B8FB5-836A-C9AD-99C0-FD1143104C31}"/>
              </a:ext>
            </a:extLst>
          </p:cNvPr>
          <p:cNvGraphicFramePr>
            <a:graphicFrameLocks noGrp="1"/>
          </p:cNvGraphicFramePr>
          <p:nvPr>
            <p:ph sz="quarter" idx="1"/>
            <p:extLst>
              <p:ext uri="{D42A27DB-BD31-4B8C-83A1-F6EECF244321}">
                <p14:modId xmlns:p14="http://schemas.microsoft.com/office/powerpoint/2010/main" val="3096096438"/>
              </p:ext>
            </p:extLst>
          </p:nvPr>
        </p:nvGraphicFramePr>
        <p:xfrm>
          <a:off x="301625" y="1527175"/>
          <a:ext cx="8504238" cy="439420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134662302"/>
                    </a:ext>
                  </a:extLst>
                </a:gridCol>
                <a:gridCol w="2834746">
                  <a:extLst>
                    <a:ext uri="{9D8B030D-6E8A-4147-A177-3AD203B41FA5}">
                      <a16:colId xmlns:a16="http://schemas.microsoft.com/office/drawing/2014/main" val="473338893"/>
                    </a:ext>
                  </a:extLst>
                </a:gridCol>
                <a:gridCol w="2834746">
                  <a:extLst>
                    <a:ext uri="{9D8B030D-6E8A-4147-A177-3AD203B41FA5}">
                      <a16:colId xmlns:a16="http://schemas.microsoft.com/office/drawing/2014/main" val="2235908250"/>
                    </a:ext>
                  </a:extLst>
                </a:gridCol>
              </a:tblGrid>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781989455"/>
                  </a:ext>
                </a:extLst>
              </a:tr>
              <a:tr h="370840">
                <a:tc vMerge="1">
                  <a:txBody>
                    <a:bodyPr/>
                    <a:lstStyle/>
                    <a:p>
                      <a:endParaRPr lang="ru-RU" dirty="0"/>
                    </a:p>
                  </a:txBody>
                  <a:tcP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при входе </a:t>
                      </a:r>
                    </a:p>
                    <a:p>
                      <a:pPr algn="ctr"/>
                      <a:r>
                        <a:rPr lang="ru-RU" sz="1400" dirty="0">
                          <a:latin typeface="Times New Roman" panose="02020603050405020304" pitchFamily="18" charset="0"/>
                          <a:cs typeface="Times New Roman" panose="02020603050405020304" pitchFamily="18" charset="0"/>
                        </a:rPr>
                        <a:t>(при попытке проноса)</a:t>
                      </a:r>
                    </a:p>
                  </a:txBody>
                  <a:tcPr marL="94492" marR="94492" anchor="ct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в здании</a:t>
                      </a:r>
                    </a:p>
                  </a:txBody>
                  <a:tcPr marL="94492" marR="94492" anchor="ctr"/>
                </a:tc>
                <a:extLst>
                  <a:ext uri="{0D108BD9-81ED-4DB2-BD59-A6C34878D82A}">
                    <a16:rowId xmlns:a16="http://schemas.microsoft.com/office/drawing/2014/main" val="150499445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u="sng" dirty="0">
                          <a:latin typeface="Times New Roman" panose="02020603050405020304" pitchFamily="18" charset="0"/>
                          <a:cs typeface="Times New Roman" panose="02020603050405020304" pitchFamily="18" charset="0"/>
                        </a:rPr>
                        <a:t>Персонал</a:t>
                      </a:r>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Осуществить проверку помещений на предмет эвакуации людей и о результатах сообщить руководителю.</a:t>
                      </a:r>
                    </a:p>
                    <a:p>
                      <a:pPr algn="just"/>
                      <a:r>
                        <a:rPr lang="ru-RU" sz="1200" dirty="0">
                          <a:latin typeface="Times New Roman" panose="02020603050405020304" pitchFamily="18" charset="0"/>
                          <a:cs typeface="Times New Roman" panose="02020603050405020304" pitchFamily="18" charset="0"/>
                        </a:rPr>
                        <a:t>Обеспечить информирование родителей (законных представителей) о временном прекращении учебного процесса, и передачу обучающихся родителям (законным представителям).</a:t>
                      </a:r>
                    </a:p>
                    <a:p>
                      <a:pPr algn="just"/>
                      <a:r>
                        <a:rPr lang="ru-RU" sz="1200" dirty="0">
                          <a:latin typeface="Times New Roman" panose="02020603050405020304" pitchFamily="18" charset="0"/>
                          <a:cs typeface="Times New Roman" panose="02020603050405020304" pitchFamily="18" charset="0"/>
                        </a:rPr>
                        <a:t>После завершения работ оперативных служб и по распоряжению руководителя обеспечить проведение мероприятий по ликвидаций последствий происшествия.</a:t>
                      </a:r>
                    </a:p>
                  </a:txBody>
                  <a:tcPr marL="94492" marR="94492"/>
                </a:tc>
                <a:tc hMerge="1">
                  <a:txBody>
                    <a:bodyPr/>
                    <a:lstStyle/>
                    <a:p>
                      <a:endParaRPr lang="ru-RU" dirty="0"/>
                    </a:p>
                  </a:txBody>
                  <a:tcPr/>
                </a:tc>
                <a:extLst>
                  <a:ext uri="{0D108BD9-81ED-4DB2-BD59-A6C34878D82A}">
                    <a16:rowId xmlns:a16="http://schemas.microsoft.com/office/drawing/2014/main" val="1717609681"/>
                  </a:ext>
                </a:extLst>
              </a:tr>
              <a:tr h="370840">
                <a:tc>
                  <a:txBody>
                    <a:bodyPr/>
                    <a:lstStyle/>
                    <a:p>
                      <a:r>
                        <a:rPr lang="ru-RU" sz="1400" b="1" u="sng" dirty="0">
                          <a:latin typeface="Times New Roman" panose="02020603050405020304" pitchFamily="18" charset="0"/>
                          <a:cs typeface="Times New Roman" panose="02020603050405020304" pitchFamily="18" charset="0"/>
                        </a:rPr>
                        <a:t>Обучающиеся</a:t>
                      </a:r>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Не трогать и не приближаться к оставленным другими лицами (бесхозным) предметам.</a:t>
                      </a:r>
                    </a:p>
                  </a:txBody>
                  <a:tcPr marL="94492" marR="94492" anchor="ctr"/>
                </a:tc>
                <a:tc hMerge="1">
                  <a:txBody>
                    <a:bodyPr/>
                    <a:lstStyle/>
                    <a:p>
                      <a:pPr algn="just"/>
                      <a:r>
                        <a:rPr lang="ru-RU" sz="1200" dirty="0">
                          <a:latin typeface="Times New Roman" panose="02020603050405020304" pitchFamily="18" charset="0"/>
                          <a:cs typeface="Times New Roman" panose="02020603050405020304" pitchFamily="18" charset="0"/>
                        </a:rPr>
                        <a:t>Не трогать и не приближаться к оставленным другими лицами (бесхозным) предметам.</a:t>
                      </a:r>
                    </a:p>
                  </a:txBody>
                  <a:tcPr/>
                </a:tc>
                <a:extLst>
                  <a:ext uri="{0D108BD9-81ED-4DB2-BD59-A6C34878D82A}">
                    <a16:rowId xmlns:a16="http://schemas.microsoft.com/office/drawing/2014/main" val="157847577"/>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В случае обнаружения оставленного бесхозного предмета громко обратиться к окружающим «ЧЬЯ СУМКА (ПАКЕТ, КОРОБКА)?», если ответа не последовало, сообщить ближайшему работнику организации.</a:t>
                      </a:r>
                    </a:p>
                  </a:txBody>
                  <a:tcPr marL="94492" marR="94492"/>
                </a:tc>
                <a:tc hMerge="1">
                  <a:txBody>
                    <a:bodyPr/>
                    <a:lstStyle/>
                    <a:p>
                      <a:pPr algn="just"/>
                      <a:r>
                        <a:rPr lang="ru-RU" sz="1200" dirty="0">
                          <a:latin typeface="Times New Roman" panose="02020603050405020304" pitchFamily="18" charset="0"/>
                          <a:cs typeface="Times New Roman" panose="02020603050405020304" pitchFamily="18" charset="0"/>
                        </a:rPr>
                        <a:t>В случае обнаружения оставленного бесхозного предмета громко обратиться к окружающим «ЧЬЯ СУМКА (ПАКЕТ, КОРОБКА)?», если ответа не последовало, сообщить ближайшему работнику организации.</a:t>
                      </a:r>
                    </a:p>
                  </a:txBody>
                  <a:tcPr/>
                </a:tc>
                <a:extLst>
                  <a:ext uri="{0D108BD9-81ED-4DB2-BD59-A6C34878D82A}">
                    <a16:rowId xmlns:a16="http://schemas.microsoft.com/office/drawing/2014/main" val="1136220257"/>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Проследовать на безопасное расстояние от предполагаемого взрывного устройства.</a:t>
                      </a:r>
                    </a:p>
                    <a:p>
                      <a:pPr algn="just"/>
                      <a:r>
                        <a:rPr lang="ru-RU" sz="1200" dirty="0">
                          <a:latin typeface="Times New Roman" panose="02020603050405020304" pitchFamily="18" charset="0"/>
                          <a:cs typeface="Times New Roman" panose="02020603050405020304" pitchFamily="18" charset="0"/>
                        </a:rPr>
                        <a:t>В случае эвакуации сохранять спокойствие, отключить средства связи. Оказывать помощь и поддержку другим обучающимся только по указанию работников организации. </a:t>
                      </a:r>
                    </a:p>
                  </a:txBody>
                  <a:tcPr marL="94492" marR="94492"/>
                </a:tc>
                <a:tc hMerge="1">
                  <a:txBody>
                    <a:bodyPr/>
                    <a:lstStyle/>
                    <a:p>
                      <a:pPr algn="just"/>
                      <a:endParaRPr lang="ru-RU"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55247141"/>
                  </a:ext>
                </a:extLst>
              </a:tr>
            </a:tbl>
          </a:graphicData>
        </a:graphic>
      </p:graphicFrame>
    </p:spTree>
    <p:extLst>
      <p:ext uri="{BB962C8B-B14F-4D97-AF65-F5344CB8AC3E}">
        <p14:creationId xmlns:p14="http://schemas.microsoft.com/office/powerpoint/2010/main" val="16942705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E948A0-208D-02E6-257A-76BB83AFA0E4}"/>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2AC6BFA6-9FA5-7302-EC38-6ADC755C295D}"/>
              </a:ext>
            </a:extLst>
          </p:cNvPr>
          <p:cNvGraphicFramePr>
            <a:graphicFrameLocks noGrp="1"/>
          </p:cNvGraphicFramePr>
          <p:nvPr>
            <p:ph sz="quarter" idx="1"/>
            <p:extLst>
              <p:ext uri="{D42A27DB-BD31-4B8C-83A1-F6EECF244321}">
                <p14:modId xmlns:p14="http://schemas.microsoft.com/office/powerpoint/2010/main" val="29347735"/>
              </p:ext>
            </p:extLst>
          </p:nvPr>
        </p:nvGraphicFramePr>
        <p:xfrm>
          <a:off x="301625" y="1527175"/>
          <a:ext cx="8504237" cy="4820920"/>
        </p:xfrm>
        <a:graphic>
          <a:graphicData uri="http://schemas.openxmlformats.org/drawingml/2006/table">
            <a:tbl>
              <a:tblPr firstRow="1" bandRow="1">
                <a:tableStyleId>{5C22544A-7EE6-4342-B048-85BDC9FD1C3A}</a:tableStyleId>
              </a:tblPr>
              <a:tblGrid>
                <a:gridCol w="2019787">
                  <a:extLst>
                    <a:ext uri="{9D8B030D-6E8A-4147-A177-3AD203B41FA5}">
                      <a16:colId xmlns:a16="http://schemas.microsoft.com/office/drawing/2014/main" val="4170312424"/>
                    </a:ext>
                  </a:extLst>
                </a:gridCol>
                <a:gridCol w="6484450">
                  <a:extLst>
                    <a:ext uri="{9D8B030D-6E8A-4147-A177-3AD203B41FA5}">
                      <a16:colId xmlns:a16="http://schemas.microsoft.com/office/drawing/2014/main" val="505179142"/>
                    </a:ext>
                  </a:extLst>
                </a:gridCol>
              </a:tblGrid>
              <a:tr h="370840">
                <a:tc>
                  <a:txBody>
                    <a:bodyPr/>
                    <a:lstStyle/>
                    <a:p>
                      <a:pPr algn="ctr"/>
                      <a:r>
                        <a:rPr lang="ru-RU" sz="1400" dirty="0">
                          <a:latin typeface="Times New Roman" panose="02020603050405020304" pitchFamily="18" charset="0"/>
                          <a:cs typeface="Times New Roman" panose="02020603050405020304" pitchFamily="18" charset="0"/>
                        </a:rPr>
                        <a:t>Категория персонала</a:t>
                      </a:r>
                    </a:p>
                  </a:txBody>
                  <a:tcPr marL="94492" marR="94492" anchor="ctr"/>
                </a:tc>
                <a:tc>
                  <a:txBody>
                    <a:bodyPr/>
                    <a:lstStyle/>
                    <a:p>
                      <a:pPr algn="ctr"/>
                      <a:r>
                        <a:rPr lang="ru-RU" sz="1400" dirty="0">
                          <a:latin typeface="Times New Roman" panose="02020603050405020304" pitchFamily="18" charset="0"/>
                          <a:cs typeface="Times New Roman" panose="02020603050405020304" pitchFamily="18" charset="0"/>
                        </a:rPr>
                        <a:t>Действия (захват заложников)</a:t>
                      </a:r>
                    </a:p>
                  </a:txBody>
                  <a:tcPr marL="94492" marR="94492" anchor="ctr"/>
                </a:tc>
                <a:extLst>
                  <a:ext uri="{0D108BD9-81ED-4DB2-BD59-A6C34878D82A}">
                    <a16:rowId xmlns:a16="http://schemas.microsoft.com/office/drawing/2014/main" val="3532976332"/>
                  </a:ext>
                </a:extLst>
              </a:tr>
              <a:tr h="370840">
                <a:tc>
                  <a:txBody>
                    <a:bodyPr/>
                    <a:lstStyle/>
                    <a:p>
                      <a:r>
                        <a:rPr lang="ru-RU" sz="1400" b="1" u="sng" dirty="0">
                          <a:latin typeface="Times New Roman" panose="02020603050405020304" pitchFamily="18" charset="0"/>
                          <a:cs typeface="Times New Roman" panose="02020603050405020304" pitchFamily="18" charset="0"/>
                        </a:rPr>
                        <a:t>Руководство и его заместители</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Незамедлительно информировать о происшествии оперативные службы о захвате заложников.</a:t>
                      </a:r>
                    </a:p>
                  </a:txBody>
                  <a:tcPr marL="94492" marR="94492"/>
                </a:tc>
                <a:extLst>
                  <a:ext uri="{0D108BD9-81ED-4DB2-BD59-A6C34878D82A}">
                    <a16:rowId xmlns:a16="http://schemas.microsoft.com/office/drawing/2014/main" val="1619770838"/>
                  </a:ext>
                </a:extLst>
              </a:tr>
              <a:tr h="370840">
                <a:tc>
                  <a:txBody>
                    <a:bodyPr/>
                    <a:lstStyle/>
                    <a:p>
                      <a:endParaRPr lang="ru-RU" dirty="0"/>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Прибыть к месту захвата заложников и не приближаясь к нарушителю, оценить обстановку и принять решение о направлениях и способах эвакуации людей.</a:t>
                      </a:r>
                    </a:p>
                    <a:p>
                      <a:pPr algn="just"/>
                      <a:r>
                        <a:rPr lang="ru-RU" sz="1200" dirty="0">
                          <a:latin typeface="Times New Roman" panose="02020603050405020304" pitchFamily="18" charset="0"/>
                          <a:cs typeface="Times New Roman" panose="02020603050405020304" pitchFamily="18" charset="0"/>
                        </a:rPr>
                        <a:t>Обеспечить любыми доступными способами вывод людей из опасной зоны, при невозможности прекратить передвижения.</a:t>
                      </a:r>
                    </a:p>
                  </a:txBody>
                  <a:tcPr marL="94492" marR="94492"/>
                </a:tc>
                <a:extLst>
                  <a:ext uri="{0D108BD9-81ED-4DB2-BD59-A6C34878D82A}">
                    <a16:rowId xmlns:a16="http://schemas.microsoft.com/office/drawing/2014/main" val="2520715051"/>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По собственной инициативе в переговоры с нарушителем не вступать и иными действиями его не провоцировать.</a:t>
                      </a:r>
                    </a:p>
                  </a:txBody>
                  <a:tcPr marL="94492" marR="94492"/>
                </a:tc>
                <a:extLst>
                  <a:ext uri="{0D108BD9-81ED-4DB2-BD59-A6C34878D82A}">
                    <a16:rowId xmlns:a16="http://schemas.microsoft.com/office/drawing/2014/main" val="3273763990"/>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Обеспечить эвакуацию людей в соответствии с планом эвакуации, в той части объекта, которая не находиться под контролем нарушителя без использования системы оповещения.</a:t>
                      </a:r>
                    </a:p>
                    <a:p>
                      <a:pPr algn="just"/>
                      <a:r>
                        <a:rPr lang="ru-RU" sz="1200" dirty="0">
                          <a:latin typeface="Times New Roman" panose="02020603050405020304" pitchFamily="18" charset="0"/>
                          <a:cs typeface="Times New Roman" panose="02020603050405020304" pitchFamily="18" charset="0"/>
                        </a:rPr>
                        <a:t>По завершении эвакуации дать указание об информировании родителей (законных представителей) о временном прекращении учебного процесса, и направиться к месту сбора за передачей обучающихся родителям (законным представителям).</a:t>
                      </a:r>
                    </a:p>
                  </a:txBody>
                  <a:tcPr marL="94492" marR="94492"/>
                </a:tc>
                <a:extLst>
                  <a:ext uri="{0D108BD9-81ED-4DB2-BD59-A6C34878D82A}">
                    <a16:rowId xmlns:a16="http://schemas.microsoft.com/office/drawing/2014/main" val="2665238160"/>
                  </a:ext>
                </a:extLst>
              </a:tr>
              <a:tr h="370840">
                <a:tc>
                  <a:txBody>
                    <a:bodyPr/>
                    <a:lstStyle/>
                    <a:p>
                      <a:endParaRPr lang="ru-RU" dirty="0"/>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Обеспечить беспрепятственный доступ к месту происшествия оперативных служб. По прибытии оперативных служб действовать согласно их распоряжениям. После завершение работы оперативных служб и по их рекомендациям обеспечить мероприятия по ликвидации последствий происшествия.</a:t>
                      </a:r>
                    </a:p>
                  </a:txBody>
                  <a:tcPr marL="94492" marR="94492"/>
                </a:tc>
                <a:extLst>
                  <a:ext uri="{0D108BD9-81ED-4DB2-BD59-A6C34878D82A}">
                    <a16:rowId xmlns:a16="http://schemas.microsoft.com/office/drawing/2014/main" val="3305243934"/>
                  </a:ext>
                </a:extLst>
              </a:tr>
              <a:tr h="370840">
                <a:tc>
                  <a:txBody>
                    <a:bodyPr/>
                    <a:lstStyle/>
                    <a:p>
                      <a:r>
                        <a:rPr lang="ru-RU" sz="1400" b="1" u="sng" dirty="0">
                          <a:latin typeface="Times New Roman" panose="02020603050405020304" pitchFamily="18" charset="0"/>
                          <a:cs typeface="Times New Roman" panose="02020603050405020304" pitchFamily="18" charset="0"/>
                        </a:rPr>
                        <a:t>Персонал</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 нахождении рядом местом захвата заложников попытаться покинуть опасную зону, уводя за собой находящихся поблизости людей. При невозможности таких действий оставаться на месте, не провоцировать нарушителя, выполнять его требования, не допускать паники среди обучающихся и персонала.</a:t>
                      </a:r>
                    </a:p>
                  </a:txBody>
                  <a:tcPr marL="94492" marR="94492"/>
                </a:tc>
                <a:extLst>
                  <a:ext uri="{0D108BD9-81ED-4DB2-BD59-A6C34878D82A}">
                    <a16:rowId xmlns:a16="http://schemas.microsoft.com/office/drawing/2014/main" val="1044537932"/>
                  </a:ext>
                </a:extLst>
              </a:tr>
            </a:tbl>
          </a:graphicData>
        </a:graphic>
      </p:graphicFrame>
    </p:spTree>
    <p:extLst>
      <p:ext uri="{BB962C8B-B14F-4D97-AF65-F5344CB8AC3E}">
        <p14:creationId xmlns:p14="http://schemas.microsoft.com/office/powerpoint/2010/main" val="287628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EB6BC8B-7047-EBB2-EFAA-981E2C3B106F}"/>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2E8F4805-C949-D3C8-F22A-FFEC43DD42E6}"/>
              </a:ext>
            </a:extLst>
          </p:cNvPr>
          <p:cNvGraphicFramePr>
            <a:graphicFrameLocks noGrp="1"/>
          </p:cNvGraphicFramePr>
          <p:nvPr>
            <p:ph sz="quarter" idx="1"/>
            <p:extLst>
              <p:ext uri="{D42A27DB-BD31-4B8C-83A1-F6EECF244321}">
                <p14:modId xmlns:p14="http://schemas.microsoft.com/office/powerpoint/2010/main" val="3883484668"/>
              </p:ext>
            </p:extLst>
          </p:nvPr>
        </p:nvGraphicFramePr>
        <p:xfrm>
          <a:off x="301625" y="1527175"/>
          <a:ext cx="8504237" cy="3937000"/>
        </p:xfrm>
        <a:graphic>
          <a:graphicData uri="http://schemas.openxmlformats.org/drawingml/2006/table">
            <a:tbl>
              <a:tblPr firstRow="1" bandRow="1">
                <a:tableStyleId>{5C22544A-7EE6-4342-B048-85BDC9FD1C3A}</a:tableStyleId>
              </a:tblPr>
              <a:tblGrid>
                <a:gridCol w="2019787">
                  <a:extLst>
                    <a:ext uri="{9D8B030D-6E8A-4147-A177-3AD203B41FA5}">
                      <a16:colId xmlns:a16="http://schemas.microsoft.com/office/drawing/2014/main" val="1557832750"/>
                    </a:ext>
                  </a:extLst>
                </a:gridCol>
                <a:gridCol w="6484450">
                  <a:extLst>
                    <a:ext uri="{9D8B030D-6E8A-4147-A177-3AD203B41FA5}">
                      <a16:colId xmlns:a16="http://schemas.microsoft.com/office/drawing/2014/main" val="1505370552"/>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Категория персонала</a:t>
                      </a:r>
                    </a:p>
                  </a:txBody>
                  <a:tcPr marL="94492" marR="9449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Действия (захват заложников)</a:t>
                      </a:r>
                    </a:p>
                  </a:txBody>
                  <a:tcPr marL="94492" marR="94492" anchor="ctr"/>
                </a:tc>
                <a:extLst>
                  <a:ext uri="{0D108BD9-81ED-4DB2-BD59-A6C34878D82A}">
                    <a16:rowId xmlns:a16="http://schemas.microsoft.com/office/drawing/2014/main" val="101857568"/>
                  </a:ext>
                </a:extLst>
              </a:tr>
              <a:tr h="370840">
                <a:tc>
                  <a:txBody>
                    <a:bodyPr/>
                    <a:lstStyle/>
                    <a:p>
                      <a:r>
                        <a:rPr lang="ru-RU" sz="1400" b="1" u="sng" dirty="0">
                          <a:latin typeface="Times New Roman" panose="02020603050405020304" pitchFamily="18" charset="0"/>
                          <a:cs typeface="Times New Roman" panose="02020603050405020304" pitchFamily="18" charset="0"/>
                        </a:rPr>
                        <a:t>Персонал</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 нахождении в помещении вблизи места захвата заложников, обеспечить блокирование входов. Принять меры к прекращению паники и громких разговоров в помещении. Обеспечить размещение людей, как можно дальше от входов, ниже уровня оконных проемов, под прикрытием мебели.</a:t>
                      </a:r>
                    </a:p>
                    <a:p>
                      <a:pPr algn="just"/>
                      <a:r>
                        <a:rPr lang="ru-RU" sz="1200" dirty="0">
                          <a:latin typeface="Times New Roman" panose="02020603050405020304" pitchFamily="18" charset="0"/>
                          <a:cs typeface="Times New Roman" panose="02020603050405020304" pitchFamily="18" charset="0"/>
                        </a:rPr>
                        <a:t>Принять меры к переводу всех имеющих в помещении средств связи в беззвучный режим либо их отключению. Не допускать общения обучающихся и персонала по любым средствам связи.</a:t>
                      </a:r>
                    </a:p>
                  </a:txBody>
                  <a:tcPr marL="94492" marR="94492"/>
                </a:tc>
                <a:extLst>
                  <a:ext uri="{0D108BD9-81ED-4DB2-BD59-A6C34878D82A}">
                    <a16:rowId xmlns:a16="http://schemas.microsoft.com/office/drawing/2014/main" val="1891632340"/>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Обеспечить передачу информации о захвате заложников руководству любым доступным способом, при возможности обеспечить информирование оперативных служб. Далее ожидать прибытие оперативных служб, и покинуть помещения только по команде руководства либо оперативных служб.</a:t>
                      </a:r>
                    </a:p>
                  </a:txBody>
                  <a:tcPr marL="94492" marR="94492"/>
                </a:tc>
                <a:extLst>
                  <a:ext uri="{0D108BD9-81ED-4DB2-BD59-A6C34878D82A}">
                    <a16:rowId xmlns:a16="http://schemas.microsoft.com/office/drawing/2014/main" val="8860112"/>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 нахождении вне опасной зоны (далеко от места захвата заложников) обеспечить проведение эвакуации людей, при возможности с личными вещами, теплой одеждой (зимнее время) к месту сбора</a:t>
                      </a:r>
                    </a:p>
                  </a:txBody>
                  <a:tcPr marL="94492" marR="94492"/>
                </a:tc>
                <a:extLst>
                  <a:ext uri="{0D108BD9-81ED-4DB2-BD59-A6C34878D82A}">
                    <a16:rowId xmlns:a16="http://schemas.microsoft.com/office/drawing/2014/main" val="535439286"/>
                  </a:ext>
                </a:extLst>
              </a:tr>
              <a:tr h="370840">
                <a:tc>
                  <a:txBody>
                    <a:bodyPr/>
                    <a:lstStyle/>
                    <a:p>
                      <a:endParaRPr lang="ru-RU" dirty="0"/>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По указанию руководства обеспечить информирование родителей обучающихся о временном прекращении учебного процесса. Обеспечить передачу обучающихся родителям.</a:t>
                      </a:r>
                    </a:p>
                  </a:txBody>
                  <a:tcPr marL="94492" marR="94492"/>
                </a:tc>
                <a:extLst>
                  <a:ext uri="{0D108BD9-81ED-4DB2-BD59-A6C34878D82A}">
                    <a16:rowId xmlns:a16="http://schemas.microsoft.com/office/drawing/2014/main" val="1112958676"/>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После завершения работы оперативных служб и по распоряжению руководства обеспечить проведение мероприятий по ликвидации последствий происшествия.</a:t>
                      </a:r>
                    </a:p>
                  </a:txBody>
                  <a:tcPr marL="94492" marR="94492"/>
                </a:tc>
                <a:extLst>
                  <a:ext uri="{0D108BD9-81ED-4DB2-BD59-A6C34878D82A}">
                    <a16:rowId xmlns:a16="http://schemas.microsoft.com/office/drawing/2014/main" val="101095785"/>
                  </a:ext>
                </a:extLst>
              </a:tr>
            </a:tbl>
          </a:graphicData>
        </a:graphic>
      </p:graphicFrame>
    </p:spTree>
    <p:extLst>
      <p:ext uri="{BB962C8B-B14F-4D97-AF65-F5344CB8AC3E}">
        <p14:creationId xmlns:p14="http://schemas.microsoft.com/office/powerpoint/2010/main" val="205495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7A0E32-24A0-37BD-BF8F-7FB135C28FF9}"/>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7F1E2032-5B0E-6474-B23A-07125CC924DE}"/>
              </a:ext>
            </a:extLst>
          </p:cNvPr>
          <p:cNvGraphicFramePr>
            <a:graphicFrameLocks noGrp="1"/>
          </p:cNvGraphicFramePr>
          <p:nvPr>
            <p:ph sz="quarter" idx="1"/>
            <p:extLst>
              <p:ext uri="{D42A27DB-BD31-4B8C-83A1-F6EECF244321}">
                <p14:modId xmlns:p14="http://schemas.microsoft.com/office/powerpoint/2010/main" val="1018592348"/>
              </p:ext>
            </p:extLst>
          </p:nvPr>
        </p:nvGraphicFramePr>
        <p:xfrm>
          <a:off x="301625" y="1527175"/>
          <a:ext cx="8504237" cy="3937000"/>
        </p:xfrm>
        <a:graphic>
          <a:graphicData uri="http://schemas.openxmlformats.org/drawingml/2006/table">
            <a:tbl>
              <a:tblPr firstRow="1" bandRow="1">
                <a:tableStyleId>{5C22544A-7EE6-4342-B048-85BDC9FD1C3A}</a:tableStyleId>
              </a:tblPr>
              <a:tblGrid>
                <a:gridCol w="2019787">
                  <a:extLst>
                    <a:ext uri="{9D8B030D-6E8A-4147-A177-3AD203B41FA5}">
                      <a16:colId xmlns:a16="http://schemas.microsoft.com/office/drawing/2014/main" val="3161870858"/>
                    </a:ext>
                  </a:extLst>
                </a:gridCol>
                <a:gridCol w="6484450">
                  <a:extLst>
                    <a:ext uri="{9D8B030D-6E8A-4147-A177-3AD203B41FA5}">
                      <a16:colId xmlns:a16="http://schemas.microsoft.com/office/drawing/2014/main" val="1386738386"/>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Категория персонала</a:t>
                      </a:r>
                    </a:p>
                  </a:txBody>
                  <a:tcPr marL="94492" marR="9449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Действия (захват заложников)</a:t>
                      </a:r>
                    </a:p>
                  </a:txBody>
                  <a:tcPr marL="94492" marR="94492" anchor="ctr"/>
                </a:tc>
                <a:extLst>
                  <a:ext uri="{0D108BD9-81ED-4DB2-BD59-A6C34878D82A}">
                    <a16:rowId xmlns:a16="http://schemas.microsoft.com/office/drawing/2014/main" val="19375015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u="sng" dirty="0">
                          <a:latin typeface="Times New Roman" panose="02020603050405020304" pitchFamily="18" charset="0"/>
                          <a:cs typeface="Times New Roman" panose="02020603050405020304" pitchFamily="18" charset="0"/>
                        </a:rPr>
                        <a:t>Обучающиеся</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 нахождении рядом с местом захвата заложников попытаться покинуть опасную зону, при невозможности оставаться на месте, не провоцировать нарушителя, выполнять его требования, сохранять спокойствия и не допускать паники.</a:t>
                      </a:r>
                    </a:p>
                  </a:txBody>
                  <a:tcPr marL="94492" marR="94492"/>
                </a:tc>
                <a:extLst>
                  <a:ext uri="{0D108BD9-81ED-4DB2-BD59-A6C34878D82A}">
                    <a16:rowId xmlns:a16="http://schemas.microsoft.com/office/drawing/2014/main" val="1217253215"/>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При нахождении в помещении вблизи места захвата заложников заблокировать входы, в том числе с помощью мебели, сохранять спокойствие.</a:t>
                      </a:r>
                    </a:p>
                  </a:txBody>
                  <a:tcPr marL="94492" marR="94492"/>
                </a:tc>
                <a:extLst>
                  <a:ext uri="{0D108BD9-81ED-4DB2-BD59-A6C34878D82A}">
                    <a16:rowId xmlns:a16="http://schemas.microsoft.com/office/drawing/2014/main" val="1732360981"/>
                  </a:ext>
                </a:extLst>
              </a:tr>
              <a:tr h="370840">
                <a:tc>
                  <a:txBody>
                    <a:bodyPr/>
                    <a:lstStyle/>
                    <a:p>
                      <a:endParaRPr lang="ru-RU"/>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Разместиться как можно дальше от входов, ближе к капитальным стенам, ниже уровня оконных проемов, под прикрытии мебели.</a:t>
                      </a:r>
                    </a:p>
                    <a:p>
                      <a:pPr algn="just"/>
                      <a:r>
                        <a:rPr lang="ru-RU" sz="1200" dirty="0">
                          <a:latin typeface="Times New Roman" panose="02020603050405020304" pitchFamily="18" charset="0"/>
                          <a:cs typeface="Times New Roman" panose="02020603050405020304" pitchFamily="18" charset="0"/>
                        </a:rPr>
                        <a:t>Переключить средства связи в бесшумный режим либо выключить их.</a:t>
                      </a:r>
                    </a:p>
                    <a:p>
                      <a:pPr algn="just"/>
                      <a:r>
                        <a:rPr lang="ru-RU" sz="1200" dirty="0">
                          <a:latin typeface="Times New Roman" panose="02020603050405020304" pitchFamily="18" charset="0"/>
                          <a:cs typeface="Times New Roman" panose="02020603050405020304" pitchFamily="18" charset="0"/>
                        </a:rPr>
                        <a:t>Оказать помощь и поддержку другим обучающимся.</a:t>
                      </a:r>
                    </a:p>
                  </a:txBody>
                  <a:tcPr marL="94492" marR="94492"/>
                </a:tc>
                <a:extLst>
                  <a:ext uri="{0D108BD9-81ED-4DB2-BD59-A6C34878D82A}">
                    <a16:rowId xmlns:a16="http://schemas.microsoft.com/office/drawing/2014/main" val="1968541109"/>
                  </a:ext>
                </a:extLst>
              </a:tr>
              <a:tr h="370840">
                <a:tc>
                  <a:txBody>
                    <a:bodyPr/>
                    <a:lstStyle/>
                    <a:p>
                      <a:endParaRPr lang="ru-RU"/>
                    </a:p>
                  </a:txBody>
                  <a:tcPr marL="94492" marR="94492"/>
                </a:tc>
                <a:tc>
                  <a:txBody>
                    <a:bodyPr/>
                    <a:lstStyle/>
                    <a:p>
                      <a:r>
                        <a:rPr lang="ru-RU" sz="1200" dirty="0">
                          <a:latin typeface="Times New Roman" panose="02020603050405020304" pitchFamily="18" charset="0"/>
                          <a:cs typeface="Times New Roman" panose="02020603050405020304" pitchFamily="18" charset="0"/>
                        </a:rPr>
                        <a:t>Разблокировать выходы и выходить из помещения только по указанию руководителя или оперативных служб.</a:t>
                      </a:r>
                    </a:p>
                  </a:txBody>
                  <a:tcPr marL="94492" marR="94492"/>
                </a:tc>
                <a:extLst>
                  <a:ext uri="{0D108BD9-81ED-4DB2-BD59-A6C34878D82A}">
                    <a16:rowId xmlns:a16="http://schemas.microsoft.com/office/drawing/2014/main" val="2388267430"/>
                  </a:ext>
                </a:extLst>
              </a:tr>
              <a:tr h="370840">
                <a:tc>
                  <a:txBody>
                    <a:bodyPr/>
                    <a:lstStyle/>
                    <a:p>
                      <a:endParaRPr lang="ru-RU"/>
                    </a:p>
                  </a:txBody>
                  <a:tcPr marL="94492" marR="94492"/>
                </a:tc>
                <a:tc>
                  <a:txBody>
                    <a:bodyPr/>
                    <a:lstStyle/>
                    <a:p>
                      <a:r>
                        <a:rPr lang="ru-RU" sz="1200" dirty="0">
                          <a:latin typeface="Times New Roman" panose="02020603050405020304" pitchFamily="18" charset="0"/>
                          <a:cs typeface="Times New Roman" panose="02020603050405020304" pitchFamily="18" charset="0"/>
                        </a:rPr>
                        <a:t>Во время проведения операции по освобождению:</a:t>
                      </a:r>
                    </a:p>
                    <a:p>
                      <a:pPr marL="171450" indent="-171450" algn="just">
                        <a:buFontTx/>
                        <a:buChar char="-"/>
                      </a:pPr>
                      <a:r>
                        <a:rPr lang="ru-RU" sz="1200" dirty="0">
                          <a:latin typeface="Times New Roman" panose="02020603050405020304" pitchFamily="18" charset="0"/>
                          <a:cs typeface="Times New Roman" panose="02020603050405020304" pitchFamily="18" charset="0"/>
                        </a:rPr>
                        <a:t>лечь на пол лицом вниз, голову закрыть руками и не двигаться;</a:t>
                      </a:r>
                    </a:p>
                    <a:p>
                      <a:pPr marL="171450" indent="-171450" algn="just">
                        <a:buFontTx/>
                        <a:buChar char="-"/>
                      </a:pPr>
                      <a:r>
                        <a:rPr lang="ru-RU" sz="1200" dirty="0">
                          <a:latin typeface="Times New Roman" panose="02020603050405020304" pitchFamily="18" charset="0"/>
                          <a:cs typeface="Times New Roman" panose="02020603050405020304" pitchFamily="18" charset="0"/>
                        </a:rPr>
                        <a:t>по возможности держаться подальше от проемов дверей и окон;</a:t>
                      </a:r>
                    </a:p>
                    <a:p>
                      <a:pPr marL="171450" indent="-171450" algn="just">
                        <a:buFontTx/>
                        <a:buChar char="-"/>
                      </a:pPr>
                      <a:r>
                        <a:rPr lang="ru-RU" sz="1200" dirty="0">
                          <a:latin typeface="Times New Roman" panose="02020603050405020304" pitchFamily="18" charset="0"/>
                          <a:cs typeface="Times New Roman" panose="02020603050405020304" pitchFamily="18" charset="0"/>
                        </a:rPr>
                        <a:t>при ранении постараться не двигаться с целью уменьшения потери крови;</a:t>
                      </a:r>
                    </a:p>
                    <a:p>
                      <a:pPr marL="171450" indent="-171450" algn="just">
                        <a:buFontTx/>
                        <a:buChar char="-"/>
                      </a:pPr>
                      <a:r>
                        <a:rPr lang="ru-RU" sz="1200" dirty="0">
                          <a:latin typeface="Times New Roman" panose="02020603050405020304" pitchFamily="18" charset="0"/>
                          <a:cs typeface="Times New Roman" panose="02020603050405020304" pitchFamily="18" charset="0"/>
                        </a:rPr>
                        <a:t>не бежать навстречу сотрудникам, проводящим операцию по пересечению вооруженного нападения, или от них, так как они могут посчитать бегущих за преступников.</a:t>
                      </a:r>
                    </a:p>
                  </a:txBody>
                  <a:tcPr marL="94492" marR="94492"/>
                </a:tc>
                <a:extLst>
                  <a:ext uri="{0D108BD9-81ED-4DB2-BD59-A6C34878D82A}">
                    <a16:rowId xmlns:a16="http://schemas.microsoft.com/office/drawing/2014/main" val="1066889669"/>
                  </a:ext>
                </a:extLst>
              </a:tr>
            </a:tbl>
          </a:graphicData>
        </a:graphic>
      </p:graphicFrame>
    </p:spTree>
    <p:extLst>
      <p:ext uri="{BB962C8B-B14F-4D97-AF65-F5344CB8AC3E}">
        <p14:creationId xmlns:p14="http://schemas.microsoft.com/office/powerpoint/2010/main" val="2261993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5C0F4A-858C-446F-CDAC-8C30DCB1C4AB}"/>
              </a:ext>
            </a:extLst>
          </p:cNvPr>
          <p:cNvSpPr>
            <a:spLocks noGrp="1"/>
          </p:cNvSpPr>
          <p:nvPr>
            <p:ph type="title"/>
          </p:nvPr>
        </p:nvSpPr>
        <p:spPr/>
        <p:txBody>
          <a:bodyPr>
            <a:normAutofit/>
          </a:bodyPr>
          <a:lstStyle/>
          <a:p>
            <a:r>
              <a:rPr lang="ru-RU" sz="1200" dirty="0">
                <a:latin typeface="Times New Roman" panose="02020603050405020304" pitchFamily="18" charset="0"/>
                <a:cs typeface="Times New Roman" panose="02020603050405020304" pitchFamily="18" charset="0"/>
              </a:rPr>
              <a:t>РЕКОМЕНДУЕМЫЕ РАССТОЯНИЯ ДЛЯ ЭВАКУАЦИИ И ОЦЕПЛЕНИЯ ПРИ ОБНАРУЖЕНИИ ВЗРЫВНОГО УСТРОЙСТВА ИЛИ ПОХОЖЕГО НА НЕГО ПРЕДМЕТА</a:t>
            </a:r>
          </a:p>
        </p:txBody>
      </p:sp>
      <p:sp>
        <p:nvSpPr>
          <p:cNvPr id="3" name="Объект 2">
            <a:extLst>
              <a:ext uri="{FF2B5EF4-FFF2-40B4-BE49-F238E27FC236}">
                <a16:creationId xmlns:a16="http://schemas.microsoft.com/office/drawing/2014/main" id="{C3011D5B-0E97-FC93-40A0-C70D46C9A179}"/>
              </a:ext>
            </a:extLst>
          </p:cNvPr>
          <p:cNvSpPr>
            <a:spLocks noGrp="1"/>
          </p:cNvSpPr>
          <p:nvPr>
            <p:ph sz="quarter" idx="1"/>
          </p:nvPr>
        </p:nvSpPr>
        <p:spPr/>
        <p:txBody>
          <a:bodyPr>
            <a:normAutofit/>
          </a:bodyPr>
          <a:lstStyle/>
          <a:p>
            <a:r>
              <a:rPr lang="ru-RU" sz="1800" dirty="0">
                <a:latin typeface="Times New Roman" panose="02020603050405020304" pitchFamily="18" charset="0"/>
                <a:cs typeface="Times New Roman" panose="02020603050405020304" pitchFamily="18" charset="0"/>
              </a:rPr>
              <a:t>Граната РГД-5 – 50 метров;</a:t>
            </a:r>
          </a:p>
          <a:p>
            <a:r>
              <a:rPr lang="ru-RU" sz="1800" dirty="0">
                <a:latin typeface="Times New Roman" panose="02020603050405020304" pitchFamily="18" charset="0"/>
                <a:cs typeface="Times New Roman" panose="02020603050405020304" pitchFamily="18" charset="0"/>
              </a:rPr>
              <a:t>Граната Ф-1 – 200 метров;</a:t>
            </a:r>
          </a:p>
          <a:p>
            <a:r>
              <a:rPr lang="ru-RU" sz="1800" dirty="0">
                <a:latin typeface="Times New Roman" panose="02020603050405020304" pitchFamily="18" charset="0"/>
                <a:cs typeface="Times New Roman" panose="02020603050405020304" pitchFamily="18" charset="0"/>
              </a:rPr>
              <a:t>Тротиловая шашка массой 200 граммов – 45 метров;</a:t>
            </a:r>
          </a:p>
          <a:p>
            <a:r>
              <a:rPr lang="ru-RU" sz="1800" dirty="0">
                <a:latin typeface="Times New Roman" panose="02020603050405020304" pitchFamily="18" charset="0"/>
                <a:cs typeface="Times New Roman" panose="02020603050405020304" pitchFamily="18" charset="0"/>
              </a:rPr>
              <a:t>Тротиловая шашка массой 400 граммов – 55 метров;</a:t>
            </a:r>
          </a:p>
          <a:p>
            <a:r>
              <a:rPr lang="ru-RU" sz="1800" dirty="0">
                <a:latin typeface="Times New Roman" panose="02020603050405020304" pitchFamily="18" charset="0"/>
                <a:cs typeface="Times New Roman" panose="02020603050405020304" pitchFamily="18" charset="0"/>
              </a:rPr>
              <a:t>Пивная банка 0,33 литра – 60 метров;</a:t>
            </a:r>
          </a:p>
          <a:p>
            <a:r>
              <a:rPr lang="ru-RU" sz="1800" dirty="0">
                <a:latin typeface="Times New Roman" panose="02020603050405020304" pitchFamily="18" charset="0"/>
                <a:cs typeface="Times New Roman" panose="02020603050405020304" pitchFamily="18" charset="0"/>
              </a:rPr>
              <a:t>Чемодан (кейс) – 230 метров;</a:t>
            </a:r>
          </a:p>
          <a:p>
            <a:r>
              <a:rPr lang="ru-RU" sz="1800" dirty="0">
                <a:latin typeface="Times New Roman" panose="02020603050405020304" pitchFamily="18" charset="0"/>
                <a:cs typeface="Times New Roman" panose="02020603050405020304" pitchFamily="18" charset="0"/>
              </a:rPr>
              <a:t>Дорожный чемодан – 350 метров;</a:t>
            </a:r>
          </a:p>
          <a:p>
            <a:r>
              <a:rPr lang="ru-RU" sz="1800" dirty="0">
                <a:latin typeface="Times New Roman" panose="02020603050405020304" pitchFamily="18" charset="0"/>
                <a:cs typeface="Times New Roman" panose="02020603050405020304" pitchFamily="18" charset="0"/>
              </a:rPr>
              <a:t>Автомобиль типа «Жигули» - 460 метров;</a:t>
            </a:r>
          </a:p>
          <a:p>
            <a:r>
              <a:rPr lang="ru-RU" sz="1800" dirty="0">
                <a:latin typeface="Times New Roman" panose="02020603050405020304" pitchFamily="18" charset="0"/>
                <a:cs typeface="Times New Roman" panose="02020603050405020304" pitchFamily="18" charset="0"/>
              </a:rPr>
              <a:t>Автомобиль типа «Волга» – 580 метров;</a:t>
            </a:r>
          </a:p>
          <a:p>
            <a:r>
              <a:rPr lang="ru-RU" sz="1800" dirty="0">
                <a:latin typeface="Times New Roman" panose="02020603050405020304" pitchFamily="18" charset="0"/>
                <a:cs typeface="Times New Roman" panose="02020603050405020304" pitchFamily="18" charset="0"/>
              </a:rPr>
              <a:t>Микроавтобус – 920 метров;</a:t>
            </a:r>
          </a:p>
          <a:p>
            <a:r>
              <a:rPr lang="ru-RU" sz="1800" dirty="0">
                <a:latin typeface="Times New Roman" panose="02020603050405020304" pitchFamily="18" charset="0"/>
                <a:cs typeface="Times New Roman" panose="02020603050405020304" pitchFamily="18" charset="0"/>
              </a:rPr>
              <a:t>Грузовая автомашина (фургон) – 1240 метров.</a:t>
            </a:r>
          </a:p>
          <a:p>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32540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latin typeface="Times New Roman" pitchFamily="18" charset="0"/>
                <a:cs typeface="Times New Roman" pitchFamily="18" charset="0"/>
              </a:rPr>
              <a:t>Применяемые термины </a:t>
            </a:r>
          </a:p>
        </p:txBody>
      </p:sp>
      <p:sp>
        <p:nvSpPr>
          <p:cNvPr id="3" name="Содержимое 2"/>
          <p:cNvSpPr>
            <a:spLocks noGrp="1"/>
          </p:cNvSpPr>
          <p:nvPr>
            <p:ph sz="quarter" idx="1"/>
          </p:nvPr>
        </p:nvSpPr>
        <p:spPr/>
        <p:txBody>
          <a:bodyPr>
            <a:normAutofit/>
          </a:bodyPr>
          <a:lstStyle/>
          <a:p>
            <a:r>
              <a:rPr lang="ru-RU" sz="1400" b="1" u="sng" dirty="0">
                <a:latin typeface="Times New Roman" pitchFamily="18" charset="0"/>
                <a:cs typeface="Times New Roman" pitchFamily="18" charset="0"/>
              </a:rPr>
              <a:t>взрывное устройство </a:t>
            </a:r>
            <a:r>
              <a:rPr lang="ru-RU" sz="1400" dirty="0">
                <a:latin typeface="Times New Roman" pitchFamily="18" charset="0"/>
                <a:cs typeface="Times New Roman" pitchFamily="18" charset="0"/>
              </a:rPr>
              <a:t>- предмет, вызывающий подозрения при его обнаружении (имеющий признаки взрывного устройства), который может выглядеть как сумка, сверток, пакет или коробка бесхозно находящиеся в зоне возможного одновременного присутствия большого количества людей, вблизи взрывоопасных, пожароопасных объектов, различного рода коммуникаций, в том числе при наличии на обнаруженном предмете проводов, веревок, </a:t>
            </a:r>
            <a:r>
              <a:rPr lang="ru-RU" sz="1400" dirty="0" err="1">
                <a:latin typeface="Times New Roman" pitchFamily="18" charset="0"/>
                <a:cs typeface="Times New Roman" pitchFamily="18" charset="0"/>
              </a:rPr>
              <a:t>изоленты</a:t>
            </a:r>
            <a:r>
              <a:rPr lang="ru-RU" sz="1400" dirty="0">
                <a:latin typeface="Times New Roman" pitchFamily="18" charset="0"/>
                <a:cs typeface="Times New Roman" pitchFamily="18" charset="0"/>
              </a:rPr>
              <a:t>, издаваемых звуков, исходящих запахов;</a:t>
            </a:r>
          </a:p>
          <a:p>
            <a:r>
              <a:rPr lang="ru-RU" sz="1400" b="1" u="sng" dirty="0">
                <a:latin typeface="Times New Roman" pitchFamily="18" charset="0"/>
                <a:cs typeface="Times New Roman" pitchFamily="18" charset="0"/>
              </a:rPr>
              <a:t>объект</a:t>
            </a:r>
            <a:r>
              <a:rPr lang="ru-RU" sz="1400" dirty="0">
                <a:latin typeface="Times New Roman" pitchFamily="18" charset="0"/>
                <a:cs typeface="Times New Roman" pitchFamily="18" charset="0"/>
              </a:rPr>
              <a:t> — объект (территория) образовательной организации;</a:t>
            </a:r>
          </a:p>
          <a:p>
            <a:r>
              <a:rPr lang="ru-RU" sz="1400" b="1" u="sng" dirty="0">
                <a:latin typeface="Times New Roman" pitchFamily="18" charset="0"/>
                <a:cs typeface="Times New Roman" pitchFamily="18" charset="0"/>
              </a:rPr>
              <a:t>руководитель</a:t>
            </a:r>
            <a:r>
              <a:rPr lang="ru-RU" sz="1400" dirty="0">
                <a:latin typeface="Times New Roman" pitchFamily="18" charset="0"/>
                <a:cs typeface="Times New Roman" pitchFamily="18" charset="0"/>
              </a:rPr>
              <a:t> – директор </a:t>
            </a:r>
            <a:r>
              <a:rPr lang="ru-RU" sz="1400" dirty="0" smtClean="0">
                <a:latin typeface="Times New Roman" pitchFamily="18" charset="0"/>
                <a:cs typeface="Times New Roman" pitchFamily="18" charset="0"/>
              </a:rPr>
              <a:t>ГАПОУ «</a:t>
            </a:r>
            <a:r>
              <a:rPr lang="ru-RU" sz="1400" dirty="0" err="1" smtClean="0">
                <a:latin typeface="Times New Roman" pitchFamily="18" charset="0"/>
                <a:cs typeface="Times New Roman" pitchFamily="18" charset="0"/>
              </a:rPr>
              <a:t>Мензелинское</a:t>
            </a:r>
            <a:r>
              <a:rPr lang="ru-RU" sz="1400" dirty="0" smtClean="0">
                <a:latin typeface="Times New Roman" pitchFamily="18" charset="0"/>
                <a:cs typeface="Times New Roman" pitchFamily="18" charset="0"/>
              </a:rPr>
              <a:t> медицинское училище» или </a:t>
            </a:r>
            <a:r>
              <a:rPr lang="ru-RU" sz="1400" dirty="0">
                <a:latin typeface="Times New Roman" pitchFamily="18" charset="0"/>
                <a:cs typeface="Times New Roman" pitchFamily="18" charset="0"/>
              </a:rPr>
              <a:t>лицо, его замещающее;</a:t>
            </a:r>
          </a:p>
          <a:p>
            <a:r>
              <a:rPr lang="ru-RU" sz="1400" b="1" u="sng" dirty="0">
                <a:latin typeface="Times New Roman" pitchFamily="18" charset="0"/>
                <a:cs typeface="Times New Roman" pitchFamily="18" charset="0"/>
              </a:rPr>
              <a:t>персонал</a:t>
            </a:r>
            <a:r>
              <a:rPr lang="ru-RU" sz="1400" dirty="0">
                <a:latin typeface="Times New Roman" pitchFamily="18" charset="0"/>
                <a:cs typeface="Times New Roman" pitchFamily="18" charset="0"/>
              </a:rPr>
              <a:t> – педагогические работники, административный и обслуживающий персонал;</a:t>
            </a:r>
          </a:p>
          <a:p>
            <a:r>
              <a:rPr lang="ru-RU" sz="1400" b="1" u="sng" dirty="0">
                <a:latin typeface="Times New Roman" pitchFamily="18" charset="0"/>
                <a:cs typeface="Times New Roman" pitchFamily="18" charset="0"/>
              </a:rPr>
              <a:t>обучающиеся</a:t>
            </a:r>
            <a:r>
              <a:rPr lang="ru-RU" sz="1400" dirty="0">
                <a:latin typeface="Times New Roman" pitchFamily="18" charset="0"/>
                <a:cs typeface="Times New Roman" pitchFamily="18" charset="0"/>
              </a:rPr>
              <a:t> — физические лица, осваивающие образовательные программы;</a:t>
            </a:r>
          </a:p>
          <a:p>
            <a:r>
              <a:rPr lang="ru-RU" sz="1400" b="1" u="sng" dirty="0">
                <a:latin typeface="Times New Roman" pitchFamily="18" charset="0"/>
                <a:cs typeface="Times New Roman" pitchFamily="18" charset="0"/>
              </a:rPr>
              <a:t>место сбора </a:t>
            </a:r>
            <a:r>
              <a:rPr lang="ru-RU" sz="1400" dirty="0">
                <a:latin typeface="Times New Roman" pitchFamily="18" charset="0"/>
                <a:cs typeface="Times New Roman" pitchFamily="18" charset="0"/>
              </a:rPr>
              <a:t>- участок местности (здание) расположенный вблизи объекта, обладающий достаточной площадью для размещения людей, подлежащих эвакуации, обеспечивающий безопасное удаление от поражающих факторов взрыва и возможных последствий разрушения конструкций объекта. В целях исключения обморожения людей в зимнее время года местом сбора могут назначаться близлежащие здания достаточной площади иного назначения (формы собственности) по согласованию с руководителем, оперативными службами и правообладателями таких зданий.</a:t>
            </a:r>
          </a:p>
          <a:p>
            <a:endParaRPr lang="ru-RU"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a:latin typeface="Times New Roman" pitchFamily="18" charset="0"/>
                <a:cs typeface="Times New Roman" pitchFamily="18" charset="0"/>
              </a:rPr>
              <a:t>Применяемые термины </a:t>
            </a:r>
            <a:endParaRPr lang="ru-RU" sz="2400" dirty="0"/>
          </a:p>
        </p:txBody>
      </p:sp>
      <p:sp>
        <p:nvSpPr>
          <p:cNvPr id="3" name="Содержимое 2"/>
          <p:cNvSpPr>
            <a:spLocks noGrp="1"/>
          </p:cNvSpPr>
          <p:nvPr>
            <p:ph sz="quarter" idx="1"/>
          </p:nvPr>
        </p:nvSpPr>
        <p:spPr/>
        <p:txBody>
          <a:bodyPr>
            <a:normAutofit/>
          </a:bodyPr>
          <a:lstStyle/>
          <a:p>
            <a:r>
              <a:rPr lang="ru-RU" sz="1400" b="1" u="sng" dirty="0">
                <a:latin typeface="Times New Roman" pitchFamily="18" charset="0"/>
                <a:cs typeface="Times New Roman" pitchFamily="18" charset="0"/>
              </a:rPr>
              <a:t>оперативные службы </a:t>
            </a:r>
            <a:r>
              <a:rPr lang="ru-RU" sz="1400" dirty="0">
                <a:latin typeface="Times New Roman" pitchFamily="18" charset="0"/>
                <a:cs typeface="Times New Roman" pitchFamily="18" charset="0"/>
              </a:rPr>
              <a:t>- представители территориального органа безопасности, Федеральной службы войск национальной гвардии Российской Федерации (подразделения вневедомственной охраны войск национальной гвардии Российской Федерации), Министерства внутренних дел Российской Федерации и Министерства Российской Федерации по делам гражданской обороны, чрезвычайным ситуациям и ликвидации последствий стихийных бедствий;</a:t>
            </a:r>
          </a:p>
          <a:p>
            <a:r>
              <a:rPr lang="ru-RU" sz="1400" b="1" u="sng" dirty="0">
                <a:latin typeface="Times New Roman" pitchFamily="18" charset="0"/>
                <a:cs typeface="Times New Roman" pitchFamily="18" charset="0"/>
              </a:rPr>
              <a:t>передача тревожного сообщения </a:t>
            </a:r>
            <a:r>
              <a:rPr lang="ru-RU" sz="1400" dirty="0">
                <a:latin typeface="Times New Roman" pitchFamily="18" charset="0"/>
                <a:cs typeface="Times New Roman" pitchFamily="18" charset="0"/>
              </a:rPr>
              <a:t>— активация системы передачи тревожных сообщений в подразделения войск национальной гвардии Российской Федерации или в систему обеспечения вызова экстренных оперативных служб по единому номеру «112» либо по другому действующему номеру (в том числе посредством телефонной или сотовой связи);</a:t>
            </a:r>
          </a:p>
          <a:p>
            <a:r>
              <a:rPr lang="ru-RU" sz="1400" b="1" u="sng" dirty="0">
                <a:latin typeface="Times New Roman" pitchFamily="18" charset="0"/>
                <a:cs typeface="Times New Roman" pitchFamily="18" charset="0"/>
              </a:rPr>
              <a:t>система оповещения </a:t>
            </a:r>
            <a:r>
              <a:rPr lang="ru-RU" sz="1400" dirty="0">
                <a:latin typeface="Times New Roman" pitchFamily="18" charset="0"/>
                <a:cs typeface="Times New Roman" pitchFamily="18" charset="0"/>
              </a:rPr>
              <a:t>- автономная система (средство) экстренного оповещения работников, обучающихся и иных лиц, находящихся на объекте, об угрозе совершения или о совершении террористического акта.</a:t>
            </a:r>
          </a:p>
          <a:p>
            <a:r>
              <a:rPr lang="ru-RU" sz="1400" b="1" u="sng" dirty="0">
                <a:latin typeface="Times New Roman" pitchFamily="18" charset="0"/>
                <a:cs typeface="Times New Roman" pitchFamily="18" charset="0"/>
              </a:rPr>
              <a:t>работник охранной организации, работник охраны </a:t>
            </a:r>
            <a:r>
              <a:rPr lang="ru-RU" sz="1400" dirty="0">
                <a:latin typeface="Times New Roman" pitchFamily="18" charset="0"/>
                <a:cs typeface="Times New Roman" pitchFamily="18" charset="0"/>
              </a:rPr>
              <a:t>— работник ведомственной охраны, частной охранной организации, объекта, осуществляющий охрану объекта;</a:t>
            </a:r>
          </a:p>
          <a:p>
            <a:pPr>
              <a:buNone/>
            </a:pPr>
            <a:endParaRPr lang="ru-RU" sz="14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6" name="Содержимое 5"/>
          <p:cNvGraphicFramePr>
            <a:graphicFrameLocks noGrp="1"/>
          </p:cNvGraphicFramePr>
          <p:nvPr>
            <p:ph sz="quarter" idx="1"/>
            <p:extLst>
              <p:ext uri="{D42A27DB-BD31-4B8C-83A1-F6EECF244321}">
                <p14:modId xmlns:p14="http://schemas.microsoft.com/office/powerpoint/2010/main" val="1834247033"/>
              </p:ext>
            </p:extLst>
          </p:nvPr>
        </p:nvGraphicFramePr>
        <p:xfrm>
          <a:off x="301625" y="1527175"/>
          <a:ext cx="8504238" cy="385572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20000"/>
                    </a:ext>
                  </a:extLst>
                </a:gridCol>
                <a:gridCol w="2834746">
                  <a:extLst>
                    <a:ext uri="{9D8B030D-6E8A-4147-A177-3AD203B41FA5}">
                      <a16:colId xmlns:a16="http://schemas.microsoft.com/office/drawing/2014/main" val="20001"/>
                    </a:ext>
                  </a:extLst>
                </a:gridCol>
                <a:gridCol w="2834746">
                  <a:extLst>
                    <a:ext uri="{9D8B030D-6E8A-4147-A177-3AD203B41FA5}">
                      <a16:colId xmlns:a16="http://schemas.microsoft.com/office/drawing/2014/main" val="20002"/>
                    </a:ext>
                  </a:extLst>
                </a:gridCol>
              </a:tblGrid>
              <a:tr h="370840">
                <a:tc rowSpan="2">
                  <a:txBody>
                    <a:bodyPr/>
                    <a:lstStyle/>
                    <a:p>
                      <a:pPr algn="ct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algn="ctr"/>
                      <a:r>
                        <a:rPr lang="ru-RU" sz="1400" dirty="0">
                          <a:latin typeface="Times New Roman" pitchFamily="18" charset="0"/>
                          <a:cs typeface="Times New Roman" pitchFamily="18" charset="0"/>
                        </a:rPr>
                        <a:t>Действия</a:t>
                      </a:r>
                    </a:p>
                  </a:txBody>
                  <a:tcPr marL="94492" marR="94492" anchor="ctr"/>
                </a:tc>
                <a:tc hMerge="1">
                  <a:txBody>
                    <a:bodyPr/>
                    <a:lstStyle/>
                    <a:p>
                      <a:endParaRPr lang="ru-RU" sz="1400" dirty="0"/>
                    </a:p>
                  </a:txBody>
                  <a:tcPr/>
                </a:tc>
                <a:extLst>
                  <a:ext uri="{0D108BD9-81ED-4DB2-BD59-A6C34878D82A}">
                    <a16:rowId xmlns:a16="http://schemas.microsoft.com/office/drawing/2014/main" val="10000"/>
                  </a:ext>
                </a:extLst>
              </a:tr>
              <a:tr h="370840">
                <a:tc vMerge="1">
                  <a:txBody>
                    <a:bodyPr/>
                    <a:lstStyle/>
                    <a:p>
                      <a:endParaRPr lang="ru-RU" sz="1400" dirty="0"/>
                    </a:p>
                  </a:txBody>
                  <a:tcPr/>
                </a:tc>
                <a:tc>
                  <a:txBody>
                    <a:bodyPr/>
                    <a:lstStyle/>
                    <a:p>
                      <a:pPr algn="ctr"/>
                      <a:r>
                        <a:rPr lang="ru-RU" sz="1400" dirty="0">
                          <a:latin typeface="Times New Roman" pitchFamily="18" charset="0"/>
                          <a:cs typeface="Times New Roman" pitchFamily="18" charset="0"/>
                        </a:rPr>
                        <a:t>Стрелок на территории</a:t>
                      </a:r>
                    </a:p>
                  </a:txBody>
                  <a:tcPr marL="94492" marR="94492" anchor="ctr"/>
                </a:tc>
                <a:tc>
                  <a:txBody>
                    <a:bodyPr/>
                    <a:lstStyle/>
                    <a:p>
                      <a:pPr algn="ctr"/>
                      <a:r>
                        <a:rPr lang="ru-RU" sz="1400" dirty="0">
                          <a:latin typeface="Times New Roman" pitchFamily="18" charset="0"/>
                          <a:cs typeface="Times New Roman" pitchFamily="18" charset="0"/>
                        </a:rPr>
                        <a:t>Стрелок в здании</a:t>
                      </a:r>
                    </a:p>
                  </a:txBody>
                  <a:tcPr marL="94492" marR="94492" anchor="ctr"/>
                </a:tc>
                <a:extLst>
                  <a:ext uri="{0D108BD9-81ED-4DB2-BD59-A6C34878D82A}">
                    <a16:rowId xmlns:a16="http://schemas.microsoft.com/office/drawing/2014/main" val="10001"/>
                  </a:ext>
                </a:extLst>
              </a:tr>
              <a:tr h="370840">
                <a:tc>
                  <a:txBody>
                    <a:bodyPr/>
                    <a:lstStyle/>
                    <a:p>
                      <a:r>
                        <a:rPr lang="ru-RU" sz="1400" b="1" u="sng" dirty="0">
                          <a:latin typeface="Times New Roman" pitchFamily="18" charset="0"/>
                          <a:cs typeface="Times New Roman" pitchFamily="18" charset="0"/>
                        </a:rPr>
                        <a:t>Руководство и его заместители</a:t>
                      </a:r>
                    </a:p>
                  </a:txBody>
                  <a:tcPr marL="94492" marR="94492"/>
                </a:tc>
                <a:tc gridSpan="2">
                  <a:txBody>
                    <a:bodyPr/>
                    <a:lstStyle/>
                    <a:p>
                      <a:pPr algn="just"/>
                      <a:r>
                        <a:rPr lang="ru-RU" sz="1200" dirty="0">
                          <a:latin typeface="Times New Roman" pitchFamily="18" charset="0"/>
                          <a:cs typeface="Times New Roman" pitchFamily="18" charset="0"/>
                        </a:rPr>
                        <a:t>Незамедлительно информировать о происшествии оперативные службы.</a:t>
                      </a:r>
                    </a:p>
                  </a:txBody>
                  <a:tcPr marL="94492" marR="94492"/>
                </a:tc>
                <a:tc hMerge="1">
                  <a:txBody>
                    <a:bodyPr/>
                    <a:lstStyle/>
                    <a:p>
                      <a:endParaRPr lang="ru-RU" sz="1400" dirty="0"/>
                    </a:p>
                  </a:txBody>
                  <a:tcPr/>
                </a:tc>
                <a:extLst>
                  <a:ext uri="{0D108BD9-81ED-4DB2-BD59-A6C34878D82A}">
                    <a16:rowId xmlns:a16="http://schemas.microsoft.com/office/drawing/2014/main" val="10002"/>
                  </a:ext>
                </a:extLst>
              </a:tr>
              <a:tr h="370840">
                <a:tc>
                  <a:txBody>
                    <a:bodyPr/>
                    <a:lstStyle/>
                    <a:p>
                      <a:endParaRPr lang="ru-RU" sz="1400" dirty="0"/>
                    </a:p>
                  </a:txBody>
                  <a:tcPr marL="94492" marR="94492"/>
                </a:tc>
                <a:tc gridSpan="2">
                  <a:txBody>
                    <a:bodyPr/>
                    <a:lstStyle/>
                    <a:p>
                      <a:pPr algn="just"/>
                      <a:r>
                        <a:rPr lang="ru-RU" sz="1200" dirty="0">
                          <a:latin typeface="Times New Roman" pitchFamily="18" charset="0"/>
                          <a:cs typeface="Times New Roman" pitchFamily="18" charset="0"/>
                        </a:rPr>
                        <a:t>Принять меры к незамедлительной передаче по системе оповещения</a:t>
                      </a:r>
                      <a:r>
                        <a:rPr lang="ru-RU" sz="1200" baseline="0" dirty="0">
                          <a:latin typeface="Times New Roman" pitchFamily="18" charset="0"/>
                          <a:cs typeface="Times New Roman" pitchFamily="18" charset="0"/>
                        </a:rPr>
                        <a:t> сообщения «ВНИМАНИЕ! ВООРУЖЕННОЕ НАПАДЕНИЕ!», в случае несрабатывания (отказ, уничтожения)системы оповещения – любым доступным способом.</a:t>
                      </a:r>
                      <a:endParaRPr lang="ru-RU" sz="1200" dirty="0">
                        <a:latin typeface="Times New Roman" pitchFamily="18" charset="0"/>
                        <a:cs typeface="Times New Roman" pitchFamily="18" charset="0"/>
                      </a:endParaRPr>
                    </a:p>
                  </a:txBody>
                  <a:tcPr marL="94492" marR="94492"/>
                </a:tc>
                <a:tc hMerge="1">
                  <a:txBody>
                    <a:bodyPr/>
                    <a:lstStyle/>
                    <a:p>
                      <a:endParaRPr lang="ru-RU" sz="1400" dirty="0"/>
                    </a:p>
                  </a:txBody>
                  <a:tcPr/>
                </a:tc>
                <a:extLst>
                  <a:ext uri="{0D108BD9-81ED-4DB2-BD59-A6C34878D82A}">
                    <a16:rowId xmlns:a16="http://schemas.microsoft.com/office/drawing/2014/main" val="10003"/>
                  </a:ext>
                </a:extLst>
              </a:tr>
              <a:tr h="370840">
                <a:tc>
                  <a:txBody>
                    <a:bodyPr/>
                    <a:lstStyle/>
                    <a:p>
                      <a:endParaRPr lang="ru-RU" sz="1400"/>
                    </a:p>
                  </a:txBody>
                  <a:tcPr marL="94492" marR="94492"/>
                </a:tc>
                <a:tc gridSpan="2">
                  <a:txBody>
                    <a:bodyPr/>
                    <a:lstStyle/>
                    <a:p>
                      <a:pPr algn="just"/>
                      <a:r>
                        <a:rPr lang="ru-RU" sz="1200" dirty="0">
                          <a:latin typeface="Times New Roman" pitchFamily="18" charset="0"/>
                          <a:cs typeface="Times New Roman" pitchFamily="18" charset="0"/>
                        </a:rPr>
                        <a:t>Обеспечить</a:t>
                      </a:r>
                      <a:r>
                        <a:rPr lang="ru-RU" sz="1200" baseline="0" dirty="0">
                          <a:latin typeface="Times New Roman" pitchFamily="18" charset="0"/>
                          <a:cs typeface="Times New Roman" pitchFamily="18" charset="0"/>
                        </a:rPr>
                        <a:t> усиление охраны и контроля пропускного и внутриобъектового режимов, а так же прекращение доступа людей и транспортных средств на объект (кроме оперативных служб).</a:t>
                      </a:r>
                      <a:endParaRPr lang="ru-RU" sz="1200" dirty="0">
                        <a:latin typeface="Times New Roman" pitchFamily="18" charset="0"/>
                        <a:cs typeface="Times New Roman" pitchFamily="18" charset="0"/>
                      </a:endParaRPr>
                    </a:p>
                  </a:txBody>
                  <a:tcPr marL="94492" marR="94492"/>
                </a:tc>
                <a:tc hMerge="1">
                  <a:txBody>
                    <a:bodyPr/>
                    <a:lstStyle/>
                    <a:p>
                      <a:endParaRPr lang="ru-RU" sz="1400" dirty="0"/>
                    </a:p>
                  </a:txBody>
                  <a:tcPr/>
                </a:tc>
                <a:extLst>
                  <a:ext uri="{0D108BD9-81ED-4DB2-BD59-A6C34878D82A}">
                    <a16:rowId xmlns:a16="http://schemas.microsoft.com/office/drawing/2014/main" val="10004"/>
                  </a:ext>
                </a:extLst>
              </a:tr>
              <a:tr h="370840">
                <a:tc>
                  <a:txBody>
                    <a:bodyPr/>
                    <a:lstStyle/>
                    <a:p>
                      <a:endParaRPr lang="ru-RU" sz="1400"/>
                    </a:p>
                  </a:txBody>
                  <a:tcPr marL="94492" marR="94492"/>
                </a:tc>
                <a:tc>
                  <a:txBody>
                    <a:bodyPr/>
                    <a:lstStyle/>
                    <a:p>
                      <a:pPr algn="just"/>
                      <a:r>
                        <a:rPr lang="ru-RU" sz="1200" dirty="0">
                          <a:latin typeface="Times New Roman" pitchFamily="18" charset="0"/>
                          <a:cs typeface="Times New Roman" pitchFamily="18" charset="0"/>
                        </a:rPr>
                        <a:t>При возможности принять меры к воспрепятствованию дальнейшего продвижения нарушителя и проникновению его в здания (удаленное блокирование входов в</a:t>
                      </a:r>
                      <a:r>
                        <a:rPr lang="ru-RU" sz="1200" baseline="0" dirty="0">
                          <a:latin typeface="Times New Roman" pitchFamily="18" charset="0"/>
                          <a:cs typeface="Times New Roman" pitchFamily="18" charset="0"/>
                        </a:rPr>
                        <a:t> здания</a:t>
                      </a:r>
                      <a:r>
                        <a:rPr lang="ru-RU" sz="1200" dirty="0">
                          <a:latin typeface="Times New Roman" pitchFamily="18" charset="0"/>
                          <a:cs typeface="Times New Roman" pitchFamily="18" charset="0"/>
                        </a:rPr>
                        <a:t>).</a:t>
                      </a:r>
                    </a:p>
                  </a:txBody>
                  <a:tcPr marL="94492" marR="94492"/>
                </a:tc>
                <a:tc>
                  <a:txBody>
                    <a:bodyPr/>
                    <a:lstStyle/>
                    <a:p>
                      <a:pPr algn="just"/>
                      <a:r>
                        <a:rPr lang="ru-RU" sz="1200" dirty="0">
                          <a:latin typeface="Times New Roman" pitchFamily="18" charset="0"/>
                          <a:cs typeface="Times New Roman" pitchFamily="18" charset="0"/>
                        </a:rPr>
                        <a:t>При возможности принять меры к воспрепятствованию дальнейшего продвижения нарушителя (изоляцию в определенной части здания).</a:t>
                      </a:r>
                      <a:endParaRPr lang="ru-RU" sz="1200" dirty="0"/>
                    </a:p>
                  </a:txBody>
                  <a:tcPr marL="94492" marR="94492"/>
                </a:tc>
                <a:extLst>
                  <a:ext uri="{0D108BD9-81ED-4DB2-BD59-A6C34878D82A}">
                    <a16:rowId xmlns:a16="http://schemas.microsoft.com/office/drawing/2014/main" val="10005"/>
                  </a:ext>
                </a:extLst>
              </a:tr>
              <a:tr h="370840">
                <a:tc>
                  <a:txBody>
                    <a:bodyPr/>
                    <a:lstStyle/>
                    <a:p>
                      <a:endParaRPr lang="ru-RU" sz="1400"/>
                    </a:p>
                  </a:txBody>
                  <a:tcPr marL="94492" marR="94492"/>
                </a:tc>
                <a:tc gridSpan="2">
                  <a:txBody>
                    <a:bodyPr/>
                    <a:lstStyle/>
                    <a:p>
                      <a:pPr algn="just"/>
                      <a:r>
                        <a:rPr lang="ru-RU" sz="1200" dirty="0">
                          <a:latin typeface="Times New Roman" pitchFamily="18" charset="0"/>
                          <a:cs typeface="Times New Roman" pitchFamily="18" charset="0"/>
                        </a:rPr>
                        <a:t>При возможности отслеживать ситуацию на территории (в здании) и направление движения нарушителя.</a:t>
                      </a:r>
                    </a:p>
                  </a:txBody>
                  <a:tcPr marL="94492" marR="94492"/>
                </a:tc>
                <a:tc hMerge="1">
                  <a:txBody>
                    <a:bodyPr/>
                    <a:lstStyle/>
                    <a:p>
                      <a:endParaRPr lang="ru-RU" sz="1400"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Содержимое 3"/>
          <p:cNvGraphicFramePr>
            <a:graphicFrameLocks noGrp="1"/>
          </p:cNvGraphicFramePr>
          <p:nvPr>
            <p:ph sz="quarter" idx="1"/>
            <p:extLst>
              <p:ext uri="{D42A27DB-BD31-4B8C-83A1-F6EECF244321}">
                <p14:modId xmlns:p14="http://schemas.microsoft.com/office/powerpoint/2010/main" val="471245547"/>
              </p:ext>
            </p:extLst>
          </p:nvPr>
        </p:nvGraphicFramePr>
        <p:xfrm>
          <a:off x="301625" y="1527175"/>
          <a:ext cx="8504238" cy="440436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20000"/>
                    </a:ext>
                  </a:extLst>
                </a:gridCol>
                <a:gridCol w="2834746">
                  <a:extLst>
                    <a:ext uri="{9D8B030D-6E8A-4147-A177-3AD203B41FA5}">
                      <a16:colId xmlns:a16="http://schemas.microsoft.com/office/drawing/2014/main" val="20001"/>
                    </a:ext>
                  </a:extLst>
                </a:gridCol>
                <a:gridCol w="2834746">
                  <a:extLst>
                    <a:ext uri="{9D8B030D-6E8A-4147-A177-3AD203B41FA5}">
                      <a16:colId xmlns:a16="http://schemas.microsoft.com/office/drawing/2014/main" val="20002"/>
                    </a:ext>
                  </a:extLst>
                </a:gridCol>
              </a:tblGrid>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algn="ctr"/>
                      <a:r>
                        <a:rPr lang="ru-RU" sz="1400" dirty="0">
                          <a:latin typeface="Times New Roman" pitchFamily="18" charset="0"/>
                          <a:cs typeface="Times New Roman" pitchFamily="18" charset="0"/>
                        </a:rPr>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10000"/>
                  </a:ext>
                </a:extLst>
              </a:tr>
              <a:tr h="370840">
                <a:tc vMerge="1">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400" dirty="0">
                        <a:latin typeface="Times New Roman" pitchFamily="18" charset="0"/>
                        <a:cs typeface="Times New Roman" pitchFamily="18" charset="0"/>
                      </a:endParaRPr>
                    </a:p>
                  </a:txBody>
                  <a:tcPr/>
                </a:tc>
                <a:tc>
                  <a:txBody>
                    <a:bodyPr/>
                    <a:lstStyle/>
                    <a:p>
                      <a:pPr algn="ctr"/>
                      <a:r>
                        <a:rPr lang="ru-RU" sz="1400" dirty="0">
                          <a:latin typeface="Times New Roman" pitchFamily="18" charset="0"/>
                          <a:cs typeface="Times New Roman" pitchFamily="18" charset="0"/>
                        </a:rPr>
                        <a:t>Стрелок на территории</a:t>
                      </a:r>
                    </a:p>
                  </a:txBody>
                  <a:tcPr marL="94492" marR="94492" anchor="ctr"/>
                </a:tc>
                <a:tc>
                  <a:txBody>
                    <a:bodyPr/>
                    <a:lstStyle/>
                    <a:p>
                      <a:pPr algn="ctr"/>
                      <a:r>
                        <a:rPr lang="ru-RU" sz="1400" dirty="0">
                          <a:latin typeface="Times New Roman" pitchFamily="18" charset="0"/>
                          <a:cs typeface="Times New Roman" pitchFamily="18" charset="0"/>
                        </a:rPr>
                        <a:t>Стрелок в здании</a:t>
                      </a:r>
                    </a:p>
                  </a:txBody>
                  <a:tcPr marL="94492" marR="94492" anchor="ct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b="1" u="sng" dirty="0">
                          <a:latin typeface="Times New Roman" pitchFamily="18" charset="0"/>
                          <a:cs typeface="Times New Roman" pitchFamily="18" charset="0"/>
                        </a:rPr>
                        <a:t>Руководство и его заместители</a:t>
                      </a:r>
                    </a:p>
                    <a:p>
                      <a:endParaRPr lang="ru-RU" sz="1200" dirty="0"/>
                    </a:p>
                  </a:txBody>
                  <a:tcPr marL="94492" marR="94492"/>
                </a:tc>
                <a:tc gridSpan="2">
                  <a:txBody>
                    <a:bodyPr/>
                    <a:lstStyle/>
                    <a:p>
                      <a:pPr algn="just"/>
                      <a:r>
                        <a:rPr lang="ru-RU" sz="1200" dirty="0">
                          <a:latin typeface="Times New Roman" pitchFamily="18" charset="0"/>
                          <a:cs typeface="Times New Roman" pitchFamily="18" charset="0"/>
                        </a:rPr>
                        <a:t>После</a:t>
                      </a:r>
                      <a:r>
                        <a:rPr lang="ru-RU" sz="1200" baseline="0" dirty="0">
                          <a:latin typeface="Times New Roman" pitchFamily="18" charset="0"/>
                          <a:cs typeface="Times New Roman" pitchFamily="18" charset="0"/>
                        </a:rPr>
                        <a:t> нейтрализации нарушителя обеспечить информирование родителей (законных представителей) обучающихся о временном прекращении учебного процесса.</a:t>
                      </a:r>
                      <a:endParaRPr lang="ru-RU" sz="1200" dirty="0">
                        <a:latin typeface="Times New Roman" pitchFamily="18" charset="0"/>
                        <a:cs typeface="Times New Roman" pitchFamily="18" charset="0"/>
                      </a:endParaRPr>
                    </a:p>
                  </a:txBody>
                  <a:tcPr marL="94492" marR="94492"/>
                </a:tc>
                <a:tc hMerge="1">
                  <a:txBody>
                    <a:bodyPr/>
                    <a:lstStyle/>
                    <a:p>
                      <a:pPr algn="just"/>
                      <a:endParaRPr lang="ru-RU" dirty="0"/>
                    </a:p>
                  </a:txBody>
                  <a:tcPr/>
                </a:tc>
                <a:extLst>
                  <a:ext uri="{0D108BD9-81ED-4DB2-BD59-A6C34878D82A}">
                    <a16:rowId xmlns:a16="http://schemas.microsoft.com/office/drawing/2014/main" val="10002"/>
                  </a:ext>
                </a:extLst>
              </a:tr>
              <a:tr h="370840">
                <a:tc>
                  <a:txBody>
                    <a:bodyPr/>
                    <a:lstStyle/>
                    <a:p>
                      <a:endParaRPr lang="ru-RU"/>
                    </a:p>
                  </a:txBody>
                  <a:tcPr marL="94492" marR="94492"/>
                </a:tc>
                <a:tc gridSpan="2">
                  <a:txBody>
                    <a:bodyPr/>
                    <a:lstStyle/>
                    <a:p>
                      <a:pPr algn="just"/>
                      <a:r>
                        <a:rPr lang="ru-RU" sz="1200" dirty="0">
                          <a:latin typeface="Times New Roman" pitchFamily="18" charset="0"/>
                          <a:cs typeface="Times New Roman" pitchFamily="18" charset="0"/>
                        </a:rPr>
                        <a:t>Обеспечить сбор обучающихся для их последующей передачи родителям (законным представителям).</a:t>
                      </a:r>
                    </a:p>
                  </a:txBody>
                  <a:tcPr marL="94492" marR="94492"/>
                </a:tc>
                <a:tc hMerge="1">
                  <a:txBody>
                    <a:bodyPr/>
                    <a:lstStyle/>
                    <a:p>
                      <a:endParaRPr lang="ru-RU" dirty="0"/>
                    </a:p>
                  </a:txBody>
                  <a:tcPr/>
                </a:tc>
                <a:extLst>
                  <a:ext uri="{0D108BD9-81ED-4DB2-BD59-A6C34878D82A}">
                    <a16:rowId xmlns:a16="http://schemas.microsoft.com/office/drawing/2014/main" val="10003"/>
                  </a:ext>
                </a:extLst>
              </a:tr>
              <a:tr h="370840">
                <a:tc>
                  <a:txBody>
                    <a:bodyPr/>
                    <a:lstStyle/>
                    <a:p>
                      <a:endParaRPr lang="ru-RU"/>
                    </a:p>
                  </a:txBody>
                  <a:tcPr marL="94492" marR="94492"/>
                </a:tc>
                <a:tc gridSpan="2">
                  <a:txBody>
                    <a:bodyPr/>
                    <a:lstStyle/>
                    <a:p>
                      <a:pPr algn="just"/>
                      <a:r>
                        <a:rPr lang="ru-RU" sz="1200" dirty="0">
                          <a:latin typeface="Times New Roman" pitchFamily="18" charset="0"/>
                          <a:cs typeface="Times New Roman" pitchFamily="18" charset="0"/>
                        </a:rPr>
                        <a:t>Обеспечить проведение мероприятий</a:t>
                      </a:r>
                      <a:r>
                        <a:rPr lang="ru-RU" sz="1200" baseline="0" dirty="0">
                          <a:latin typeface="Times New Roman" pitchFamily="18" charset="0"/>
                          <a:cs typeface="Times New Roman" pitchFamily="18" charset="0"/>
                        </a:rPr>
                        <a:t> по ликвидации последствий происшествия.</a:t>
                      </a:r>
                      <a:endParaRPr lang="ru-RU" sz="1200" dirty="0">
                        <a:latin typeface="Times New Roman" pitchFamily="18" charset="0"/>
                        <a:cs typeface="Times New Roman" pitchFamily="18" charset="0"/>
                      </a:endParaRPr>
                    </a:p>
                  </a:txBody>
                  <a:tcPr marL="94492" marR="94492"/>
                </a:tc>
                <a:tc hMerge="1">
                  <a:txBody>
                    <a:bodyPr/>
                    <a:lstStyle/>
                    <a:p>
                      <a:pPr algn="just"/>
                      <a:endParaRPr lang="ru-RU" dirty="0"/>
                    </a:p>
                  </a:txBody>
                  <a:tcPr/>
                </a:tc>
                <a:extLst>
                  <a:ext uri="{0D108BD9-81ED-4DB2-BD59-A6C34878D82A}">
                    <a16:rowId xmlns:a16="http://schemas.microsoft.com/office/drawing/2014/main" val="10004"/>
                  </a:ext>
                </a:extLst>
              </a:tr>
              <a:tr h="370840">
                <a:tc>
                  <a:txBody>
                    <a:bodyPr/>
                    <a:lstStyle/>
                    <a:p>
                      <a:r>
                        <a:rPr lang="ru-RU" sz="1400" b="1" u="sng" dirty="0">
                          <a:latin typeface="Times New Roman" pitchFamily="18" charset="0"/>
                          <a:cs typeface="Times New Roman" pitchFamily="18" charset="0"/>
                        </a:rPr>
                        <a:t>Персонал</a:t>
                      </a:r>
                    </a:p>
                  </a:txBody>
                  <a:tcPr marL="94492" marR="94492"/>
                </a:tc>
                <a:tc gridSpan="2">
                  <a:txBody>
                    <a:bodyPr/>
                    <a:lstStyle/>
                    <a:p>
                      <a:pPr algn="just"/>
                      <a:r>
                        <a:rPr lang="ru-RU" sz="1200" dirty="0">
                          <a:latin typeface="Times New Roman" pitchFamily="18" charset="0"/>
                          <a:cs typeface="Times New Roman" pitchFamily="18" charset="0"/>
                        </a:rPr>
                        <a:t>При нахождении</a:t>
                      </a:r>
                      <a:r>
                        <a:rPr lang="ru-RU" sz="1200" baseline="0" dirty="0">
                          <a:latin typeface="Times New Roman" pitchFamily="18" charset="0"/>
                          <a:cs typeface="Times New Roman" pitchFamily="18" charset="0"/>
                        </a:rPr>
                        <a:t> вне здания объекта немедленно уйти в сторону от опасности, уводя за собой людей, которые находятся в непосредственной близости, при возможности покинуть территорию объекта. В зимний период  принять все возможные меры к недопущению обморожения обучающихся, информировать о своем месте нахождения любым доступным способом.</a:t>
                      </a:r>
                      <a:endParaRPr lang="ru-RU" sz="1200" dirty="0">
                        <a:latin typeface="Times New Roman" pitchFamily="18" charset="0"/>
                        <a:cs typeface="Times New Roman" pitchFamily="18" charset="0"/>
                      </a:endParaRPr>
                    </a:p>
                  </a:txBody>
                  <a:tcPr marL="94492" marR="94492"/>
                </a:tc>
                <a:tc hMerge="1">
                  <a:txBody>
                    <a:bodyPr/>
                    <a:lstStyle/>
                    <a:p>
                      <a:endParaRPr lang="ru-RU" dirty="0"/>
                    </a:p>
                  </a:txBody>
                  <a:tcPr/>
                </a:tc>
                <a:extLst>
                  <a:ext uri="{0D108BD9-81ED-4DB2-BD59-A6C34878D82A}">
                    <a16:rowId xmlns:a16="http://schemas.microsoft.com/office/drawing/2014/main" val="10005"/>
                  </a:ext>
                </a:extLst>
              </a:tr>
              <a:tr h="370840">
                <a:tc>
                  <a:txBody>
                    <a:bodyPr/>
                    <a:lstStyle/>
                    <a:p>
                      <a:endParaRPr lang="ru-RU"/>
                    </a:p>
                  </a:txBody>
                  <a:tcPr marL="94492" marR="94492"/>
                </a:tc>
                <a:tc gridSpan="2">
                  <a:txBody>
                    <a:bodyPr/>
                    <a:lstStyle/>
                    <a:p>
                      <a:pPr algn="just"/>
                      <a:r>
                        <a:rPr lang="ru-RU" sz="1200" dirty="0">
                          <a:latin typeface="Times New Roman" pitchFamily="18" charset="0"/>
                          <a:cs typeface="Times New Roman" pitchFamily="18" charset="0"/>
                        </a:rPr>
                        <a:t>При нахождении</a:t>
                      </a:r>
                      <a:r>
                        <a:rPr lang="ru-RU" sz="1200" baseline="0" dirty="0">
                          <a:latin typeface="Times New Roman" pitchFamily="18" charset="0"/>
                          <a:cs typeface="Times New Roman" pitchFamily="18" charset="0"/>
                        </a:rPr>
                        <a:t> в здании объекта переместиться в ближайшее помещение, уводя за собой людей, находящихся поблизости, обеспечить блокирование входов всеми доступными средствами, в том числе мебелью.</a:t>
                      </a:r>
                    </a:p>
                    <a:p>
                      <a:pPr algn="just"/>
                      <a:r>
                        <a:rPr lang="ru-RU" sz="1200" baseline="0" dirty="0">
                          <a:latin typeface="Times New Roman" pitchFamily="18" charset="0"/>
                          <a:cs typeface="Times New Roman" pitchFamily="18" charset="0"/>
                        </a:rPr>
                        <a:t>Обеспечить размещение людей наиболее безопасным из возможных способов, как можно дальше от входов, ближе к капитальным стенам, ниже уровня оконных проемов, под прикрытием мебели.</a:t>
                      </a:r>
                      <a:endParaRPr lang="ru-RU" sz="1200" dirty="0">
                        <a:latin typeface="Times New Roman" pitchFamily="18" charset="0"/>
                        <a:cs typeface="Times New Roman" pitchFamily="18" charset="0"/>
                      </a:endParaRPr>
                    </a:p>
                  </a:txBody>
                  <a:tcPr marL="94492" marR="94492"/>
                </a:tc>
                <a:tc hMerge="1">
                  <a:txBody>
                    <a:bodyPr/>
                    <a:lstStyle/>
                    <a:p>
                      <a:endParaRPr lang="ru-RU" dirty="0"/>
                    </a:p>
                  </a:txBody>
                  <a:tcPr/>
                </a:tc>
                <a:extLst>
                  <a:ext uri="{0D108BD9-81ED-4DB2-BD59-A6C34878D82A}">
                    <a16:rowId xmlns:a16="http://schemas.microsoft.com/office/drawing/2014/main" val="10006"/>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66C23C-DC5D-9938-43FB-CBA51430DFDC}"/>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8B0DF831-35F0-1EE3-1777-42B64DFA923B}"/>
              </a:ext>
            </a:extLst>
          </p:cNvPr>
          <p:cNvGraphicFramePr>
            <a:graphicFrameLocks noGrp="1"/>
          </p:cNvGraphicFramePr>
          <p:nvPr>
            <p:ph sz="quarter" idx="1"/>
            <p:extLst>
              <p:ext uri="{D42A27DB-BD31-4B8C-83A1-F6EECF244321}">
                <p14:modId xmlns:p14="http://schemas.microsoft.com/office/powerpoint/2010/main" val="1344345334"/>
              </p:ext>
            </p:extLst>
          </p:nvPr>
        </p:nvGraphicFramePr>
        <p:xfrm>
          <a:off x="301625" y="1527175"/>
          <a:ext cx="8504238" cy="369824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1913398310"/>
                    </a:ext>
                  </a:extLst>
                </a:gridCol>
                <a:gridCol w="2834746">
                  <a:extLst>
                    <a:ext uri="{9D8B030D-6E8A-4147-A177-3AD203B41FA5}">
                      <a16:colId xmlns:a16="http://schemas.microsoft.com/office/drawing/2014/main" val="1036495721"/>
                    </a:ext>
                  </a:extLst>
                </a:gridCol>
                <a:gridCol w="2834746">
                  <a:extLst>
                    <a:ext uri="{9D8B030D-6E8A-4147-A177-3AD203B41FA5}">
                      <a16:colId xmlns:a16="http://schemas.microsoft.com/office/drawing/2014/main" val="1508462428"/>
                    </a:ext>
                  </a:extLst>
                </a:gridCol>
              </a:tblGrid>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3683802486"/>
                  </a:ext>
                </a:extLst>
              </a:tr>
              <a:tr h="370840">
                <a:tc vMerge="1">
                  <a:txBody>
                    <a:bodyPr/>
                    <a:lstStyle/>
                    <a:p>
                      <a:endParaRPr lang="ru-RU" dirty="0"/>
                    </a:p>
                  </a:txBody>
                  <a:tcPr/>
                </a:tc>
                <a:tc>
                  <a:txBody>
                    <a:bodyPr/>
                    <a:lstStyle/>
                    <a:p>
                      <a:pPr algn="ctr"/>
                      <a:r>
                        <a:rPr lang="ru-RU" sz="1400" dirty="0">
                          <a:latin typeface="Times New Roman" pitchFamily="18" charset="0"/>
                          <a:cs typeface="Times New Roman" pitchFamily="18" charset="0"/>
                        </a:rPr>
                        <a:t>Стрелок на территории</a:t>
                      </a:r>
                    </a:p>
                  </a:txBody>
                  <a:tcPr marL="94492" marR="94492" anchor="ctr"/>
                </a:tc>
                <a:tc>
                  <a:txBody>
                    <a:bodyPr/>
                    <a:lstStyle/>
                    <a:p>
                      <a:pPr algn="ctr"/>
                      <a:r>
                        <a:rPr lang="ru-RU" sz="1400" dirty="0">
                          <a:latin typeface="Times New Roman" pitchFamily="18" charset="0"/>
                          <a:cs typeface="Times New Roman" pitchFamily="18" charset="0"/>
                        </a:rPr>
                        <a:t>Стрелок в здании</a:t>
                      </a:r>
                    </a:p>
                  </a:txBody>
                  <a:tcPr marL="94492" marR="94492" anchor="ctr"/>
                </a:tc>
                <a:extLst>
                  <a:ext uri="{0D108BD9-81ED-4DB2-BD59-A6C34878D82A}">
                    <a16:rowId xmlns:a16="http://schemas.microsoft.com/office/drawing/2014/main" val="402764476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u="sng" dirty="0">
                          <a:latin typeface="Times New Roman" pitchFamily="18" charset="0"/>
                          <a:cs typeface="Times New Roman" pitchFamily="18" charset="0"/>
                        </a:rPr>
                        <a:t>Персонал</a:t>
                      </a:r>
                    </a:p>
                    <a:p>
                      <a:endParaRPr lang="ru-RU" dirty="0"/>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Принять меры к прекращению паники и громких разговоров в помещении.</a:t>
                      </a:r>
                    </a:p>
                  </a:txBody>
                  <a:tcPr marL="94492" marR="94492"/>
                </a:tc>
                <a:tc hMerge="1">
                  <a:txBody>
                    <a:bodyPr/>
                    <a:lstStyle/>
                    <a:p>
                      <a:endParaRPr lang="ru-RU" dirty="0"/>
                    </a:p>
                  </a:txBody>
                  <a:tcPr/>
                </a:tc>
                <a:extLst>
                  <a:ext uri="{0D108BD9-81ED-4DB2-BD59-A6C34878D82A}">
                    <a16:rowId xmlns:a16="http://schemas.microsoft.com/office/drawing/2014/main" val="2174610806"/>
                  </a:ext>
                </a:extLst>
              </a:tr>
              <a:tr h="370840">
                <a:tc>
                  <a:txBody>
                    <a:bodyPr/>
                    <a:lstStyle/>
                    <a:p>
                      <a:endParaRPr lang="ru-RU" dirty="0"/>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Обеспечить информирование оперативных служб любым доступным способом (при возможности).</a:t>
                      </a:r>
                    </a:p>
                  </a:txBody>
                  <a:tcPr marL="94492" marR="94492"/>
                </a:tc>
                <a:tc hMerge="1">
                  <a:txBody>
                    <a:bodyPr/>
                    <a:lstStyle/>
                    <a:p>
                      <a:endParaRPr lang="ru-RU" dirty="0"/>
                    </a:p>
                  </a:txBody>
                  <a:tcPr/>
                </a:tc>
                <a:extLst>
                  <a:ext uri="{0D108BD9-81ED-4DB2-BD59-A6C34878D82A}">
                    <a16:rowId xmlns:a16="http://schemas.microsoft.com/office/drawing/2014/main" val="222063221"/>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Не допускать общения людей по любым средствам связи, принять меры к переводу всех имеющихся в помещении средств связи и иных приборов в беззвучный режим либо их отключению.</a:t>
                      </a:r>
                    </a:p>
                  </a:txBody>
                  <a:tcPr marL="94492" marR="94492"/>
                </a:tc>
                <a:tc hMerge="1">
                  <a:txBody>
                    <a:bodyPr/>
                    <a:lstStyle/>
                    <a:p>
                      <a:endParaRPr lang="ru-RU" dirty="0"/>
                    </a:p>
                  </a:txBody>
                  <a:tcPr/>
                </a:tc>
                <a:extLst>
                  <a:ext uri="{0D108BD9-81ED-4DB2-BD59-A6C34878D82A}">
                    <a16:rowId xmlns:a16="http://schemas.microsoft.com/office/drawing/2014/main" val="919996447"/>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Ожидать прибытия оперативных служб, разблокировать входы и покидать помещения только по команде оперативных служб.</a:t>
                      </a:r>
                    </a:p>
                  </a:txBody>
                  <a:tcPr marL="94492" marR="94492"/>
                </a:tc>
                <a:tc hMerge="1">
                  <a:txBody>
                    <a:bodyPr/>
                    <a:lstStyle/>
                    <a:p>
                      <a:pPr algn="just"/>
                      <a:endParaRPr lang="ru-RU" dirty="0"/>
                    </a:p>
                  </a:txBody>
                  <a:tcPr/>
                </a:tc>
                <a:extLst>
                  <a:ext uri="{0D108BD9-81ED-4DB2-BD59-A6C34878D82A}">
                    <a16:rowId xmlns:a16="http://schemas.microsoft.com/office/drawing/2014/main" val="559930704"/>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После нейтрализации нарушителя по указанию руководства обеспечить информирование родителей (законных представителей) о временном прекращении учебного процесса.</a:t>
                      </a:r>
                    </a:p>
                    <a:p>
                      <a:pPr algn="just"/>
                      <a:r>
                        <a:rPr lang="ru-RU" sz="1200" dirty="0">
                          <a:latin typeface="Times New Roman" panose="02020603050405020304" pitchFamily="18" charset="0"/>
                          <a:cs typeface="Times New Roman" panose="02020603050405020304" pitchFamily="18" charset="0"/>
                        </a:rPr>
                        <a:t>Обеспечить сбор и передачу обучающихся родителям (законным представителям).</a:t>
                      </a:r>
                    </a:p>
                  </a:txBody>
                  <a:tcPr marL="94492" marR="94492"/>
                </a:tc>
                <a:tc hMerge="1">
                  <a:txBody>
                    <a:bodyPr/>
                    <a:lstStyle/>
                    <a:p>
                      <a:endParaRPr lang="ru-RU" dirty="0"/>
                    </a:p>
                  </a:txBody>
                  <a:tcPr/>
                </a:tc>
                <a:extLst>
                  <a:ext uri="{0D108BD9-81ED-4DB2-BD59-A6C34878D82A}">
                    <a16:rowId xmlns:a16="http://schemas.microsoft.com/office/drawing/2014/main" val="3323426979"/>
                  </a:ext>
                </a:extLst>
              </a:tr>
            </a:tbl>
          </a:graphicData>
        </a:graphic>
      </p:graphicFrame>
    </p:spTree>
    <p:extLst>
      <p:ext uri="{BB962C8B-B14F-4D97-AF65-F5344CB8AC3E}">
        <p14:creationId xmlns:p14="http://schemas.microsoft.com/office/powerpoint/2010/main" val="119899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BB9D85-C886-7537-A643-A0CC0C58125C}"/>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C3301C31-6315-C3FA-35A5-6CAF542A6F1B}"/>
              </a:ext>
            </a:extLst>
          </p:cNvPr>
          <p:cNvGraphicFramePr>
            <a:graphicFrameLocks noGrp="1"/>
          </p:cNvGraphicFramePr>
          <p:nvPr>
            <p:ph sz="quarter" idx="1"/>
            <p:extLst>
              <p:ext uri="{D42A27DB-BD31-4B8C-83A1-F6EECF244321}">
                <p14:modId xmlns:p14="http://schemas.microsoft.com/office/powerpoint/2010/main" val="1774919189"/>
              </p:ext>
            </p:extLst>
          </p:nvPr>
        </p:nvGraphicFramePr>
        <p:xfrm>
          <a:off x="301625" y="1527175"/>
          <a:ext cx="8504238" cy="421640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608452686"/>
                    </a:ext>
                  </a:extLst>
                </a:gridCol>
                <a:gridCol w="2834746">
                  <a:extLst>
                    <a:ext uri="{9D8B030D-6E8A-4147-A177-3AD203B41FA5}">
                      <a16:colId xmlns:a16="http://schemas.microsoft.com/office/drawing/2014/main" val="3077026887"/>
                    </a:ext>
                  </a:extLst>
                </a:gridCol>
                <a:gridCol w="2834746">
                  <a:extLst>
                    <a:ext uri="{9D8B030D-6E8A-4147-A177-3AD203B41FA5}">
                      <a16:colId xmlns:a16="http://schemas.microsoft.com/office/drawing/2014/main" val="1336603232"/>
                    </a:ext>
                  </a:extLst>
                </a:gridCol>
              </a:tblGrid>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800" dirty="0">
                          <a:latin typeface="Times New Roman" pitchFamily="18" charset="0"/>
                          <a:cs typeface="Times New Roman" pitchFamily="18" charset="0"/>
                        </a:rPr>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687622031"/>
                  </a:ext>
                </a:extLst>
              </a:tr>
              <a:tr h="370840">
                <a:tc vMerge="1">
                  <a:txBody>
                    <a:bodyPr/>
                    <a:lstStyle/>
                    <a:p>
                      <a:endParaRPr lang="ru-RU" dirty="0"/>
                    </a:p>
                  </a:txBody>
                  <a:tcPr/>
                </a:tc>
                <a:tc>
                  <a:txBody>
                    <a:bodyPr/>
                    <a:lstStyle/>
                    <a:p>
                      <a:pPr algn="ctr"/>
                      <a:r>
                        <a:rPr lang="ru-RU" sz="1400" dirty="0">
                          <a:latin typeface="Times New Roman" pitchFamily="18" charset="0"/>
                          <a:cs typeface="Times New Roman" pitchFamily="18" charset="0"/>
                        </a:rPr>
                        <a:t>Стрелок на территории</a:t>
                      </a:r>
                    </a:p>
                  </a:txBody>
                  <a:tcPr marL="94492" marR="94492" anchor="ctr"/>
                </a:tc>
                <a:tc>
                  <a:txBody>
                    <a:bodyPr/>
                    <a:lstStyle/>
                    <a:p>
                      <a:pPr algn="ctr"/>
                      <a:r>
                        <a:rPr lang="ru-RU" sz="1400" dirty="0">
                          <a:latin typeface="Times New Roman" pitchFamily="18" charset="0"/>
                          <a:cs typeface="Times New Roman" pitchFamily="18" charset="0"/>
                        </a:rPr>
                        <a:t>Стрелок в здании</a:t>
                      </a:r>
                    </a:p>
                  </a:txBody>
                  <a:tcPr marL="94492" marR="94492" anchor="ctr"/>
                </a:tc>
                <a:extLst>
                  <a:ext uri="{0D108BD9-81ED-4DB2-BD59-A6C34878D82A}">
                    <a16:rowId xmlns:a16="http://schemas.microsoft.com/office/drawing/2014/main" val="215364048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400" b="1" u="sng" dirty="0">
                          <a:effectLst/>
                          <a:latin typeface="Times New Roman" pitchFamily="18" charset="0"/>
                          <a:cs typeface="Times New Roman" pitchFamily="18" charset="0"/>
                        </a:rPr>
                        <a:t>Персонал</a:t>
                      </a:r>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 проведения операции по пересечению вооруженного нападения:</a:t>
                      </a:r>
                    </a:p>
                    <a:p>
                      <a:pPr marL="171450" indent="-171450" algn="just">
                        <a:buFontTx/>
                        <a:buChar char="-"/>
                      </a:pPr>
                      <a:r>
                        <a:rPr lang="ru-RU" sz="1200" dirty="0">
                          <a:latin typeface="Times New Roman" panose="02020603050405020304" pitchFamily="18" charset="0"/>
                          <a:cs typeface="Times New Roman" panose="02020603050405020304" pitchFamily="18" charset="0"/>
                        </a:rPr>
                        <a:t>лечь на пол лицом вниз, голову закрыть руками и не двигаться;</a:t>
                      </a:r>
                    </a:p>
                    <a:p>
                      <a:pPr marL="171450" indent="-171450" algn="just">
                        <a:buFontTx/>
                        <a:buChar char="-"/>
                      </a:pPr>
                      <a:r>
                        <a:rPr lang="ru-RU" sz="1200" dirty="0">
                          <a:latin typeface="Times New Roman" panose="02020603050405020304" pitchFamily="18" charset="0"/>
                          <a:cs typeface="Times New Roman" panose="02020603050405020304" pitchFamily="18" charset="0"/>
                        </a:rPr>
                        <a:t>по возможности держаться подальше от проемов дверей и окон;</a:t>
                      </a:r>
                    </a:p>
                    <a:p>
                      <a:pPr marL="171450" indent="-171450" algn="just">
                        <a:buFontTx/>
                        <a:buChar char="-"/>
                      </a:pPr>
                      <a:r>
                        <a:rPr lang="ru-RU" sz="1200" dirty="0">
                          <a:latin typeface="Times New Roman" panose="02020603050405020304" pitchFamily="18" charset="0"/>
                          <a:cs typeface="Times New Roman" panose="02020603050405020304" pitchFamily="18" charset="0"/>
                        </a:rPr>
                        <a:t>при ранении постараться не двигаться с целью уменьшения потери крови;</a:t>
                      </a:r>
                    </a:p>
                    <a:p>
                      <a:pPr marL="171450" indent="-171450" algn="just">
                        <a:buFontTx/>
                        <a:buChar char="-"/>
                      </a:pPr>
                      <a:r>
                        <a:rPr lang="ru-RU" sz="1200" dirty="0">
                          <a:latin typeface="Times New Roman" panose="02020603050405020304" pitchFamily="18" charset="0"/>
                          <a:cs typeface="Times New Roman" panose="02020603050405020304" pitchFamily="18" charset="0"/>
                        </a:rPr>
                        <a:t>не бежать навстречу сотрудникам, проводящим операцию по пересечению вооруженного нападения, или от них, так как они могут посчитать бегущих за преступников.</a:t>
                      </a:r>
                    </a:p>
                  </a:txBody>
                  <a:tcPr marL="94492" marR="94492"/>
                </a:tc>
                <a:tc hMerge="1">
                  <a:txBody>
                    <a:bodyPr/>
                    <a:lstStyle/>
                    <a:p>
                      <a:endParaRPr lang="ru-RU" dirty="0"/>
                    </a:p>
                  </a:txBody>
                  <a:tcPr/>
                </a:tc>
                <a:extLst>
                  <a:ext uri="{0D108BD9-81ED-4DB2-BD59-A6C34878D82A}">
                    <a16:rowId xmlns:a16="http://schemas.microsoft.com/office/drawing/2014/main" val="3037241300"/>
                  </a:ext>
                </a:extLst>
              </a:tr>
              <a:tr h="370840">
                <a:tc>
                  <a:txBody>
                    <a:bodyPr/>
                    <a:lstStyle/>
                    <a:p>
                      <a:r>
                        <a:rPr lang="ru-RU" sz="1400" b="1" u="sng" dirty="0">
                          <a:latin typeface="Times New Roman" panose="02020603050405020304" pitchFamily="18" charset="0"/>
                          <a:cs typeface="Times New Roman" panose="02020603050405020304" pitchFamily="18" charset="0"/>
                        </a:rPr>
                        <a:t>Обучающиеся</a:t>
                      </a:r>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 нахождении вне здания объекта немедленно уйти в сторону от опасности (от здания в котором находится преступник), по возможности покинуть территорию объекта и сообщить родителям о своем месте нахождения.</a:t>
                      </a:r>
                    </a:p>
                  </a:txBody>
                  <a:tcPr marL="94492" marR="94492"/>
                </a:tc>
                <a:tc hMerge="1">
                  <a:txBody>
                    <a:bodyPr/>
                    <a:lstStyle/>
                    <a:p>
                      <a:pPr algn="just"/>
                      <a:endParaRPr lang="ru-RU" dirty="0"/>
                    </a:p>
                  </a:txBody>
                  <a:tcPr/>
                </a:tc>
                <a:extLst>
                  <a:ext uri="{0D108BD9-81ED-4DB2-BD59-A6C34878D82A}">
                    <a16:rowId xmlns:a16="http://schemas.microsoft.com/office/drawing/2014/main" val="2507099680"/>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 нахождении в здании переместиться в ближайшее помещение или в сторону работника организации и далее действовать по его указаниям.</a:t>
                      </a:r>
                    </a:p>
                    <a:p>
                      <a:pPr algn="just"/>
                      <a:r>
                        <a:rPr lang="ru-RU" sz="1200" dirty="0">
                          <a:latin typeface="Times New Roman" panose="02020603050405020304" pitchFamily="18" charset="0"/>
                          <a:cs typeface="Times New Roman" panose="02020603050405020304" pitchFamily="18" charset="0"/>
                        </a:rPr>
                        <a:t>Разместиться как можно дальше от входов, ближе капитальным стенам, ниже оконных проемов, под прикрытием мебели, сохранять спокойствие.</a:t>
                      </a:r>
                    </a:p>
                    <a:p>
                      <a:pPr algn="just"/>
                      <a:r>
                        <a:rPr lang="ru-RU" sz="1200" dirty="0">
                          <a:latin typeface="Times New Roman" panose="02020603050405020304" pitchFamily="18" charset="0"/>
                          <a:cs typeface="Times New Roman" panose="02020603050405020304" pitchFamily="18" charset="0"/>
                        </a:rPr>
                        <a:t>Переключить средства связи в бесшумный режим либо их выключить.</a:t>
                      </a:r>
                    </a:p>
                  </a:txBody>
                  <a:tcPr marL="94492" marR="94492"/>
                </a:tc>
                <a:tc hMerge="1">
                  <a:txBody>
                    <a:bodyPr/>
                    <a:lstStyle/>
                    <a:p>
                      <a:pPr algn="just"/>
                      <a:endParaRPr lang="ru-RU" dirty="0"/>
                    </a:p>
                  </a:txBody>
                  <a:tcPr/>
                </a:tc>
                <a:extLst>
                  <a:ext uri="{0D108BD9-81ED-4DB2-BD59-A6C34878D82A}">
                    <a16:rowId xmlns:a16="http://schemas.microsoft.com/office/drawing/2014/main" val="3413681134"/>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Разблокировать выходы и выходить из помещения только по указанию руководителя или оперативных служб.</a:t>
                      </a:r>
                    </a:p>
                  </a:txBody>
                  <a:tcPr marL="94492" marR="94492"/>
                </a:tc>
                <a:tc hMerge="1">
                  <a:txBody>
                    <a:bodyPr/>
                    <a:lstStyle/>
                    <a:p>
                      <a:pPr algn="just"/>
                      <a:endParaRPr lang="ru-RU" dirty="0"/>
                    </a:p>
                  </a:txBody>
                  <a:tcPr/>
                </a:tc>
                <a:extLst>
                  <a:ext uri="{0D108BD9-81ED-4DB2-BD59-A6C34878D82A}">
                    <a16:rowId xmlns:a16="http://schemas.microsoft.com/office/drawing/2014/main" val="995298089"/>
                  </a:ext>
                </a:extLst>
              </a:tr>
            </a:tbl>
          </a:graphicData>
        </a:graphic>
      </p:graphicFrame>
    </p:spTree>
    <p:extLst>
      <p:ext uri="{BB962C8B-B14F-4D97-AF65-F5344CB8AC3E}">
        <p14:creationId xmlns:p14="http://schemas.microsoft.com/office/powerpoint/2010/main" val="1285578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E84B3E-87EC-7625-A714-EBB79D91193B}"/>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0BC83B36-2675-462C-AC89-A5C6B60E28CF}"/>
              </a:ext>
            </a:extLst>
          </p:cNvPr>
          <p:cNvGraphicFramePr>
            <a:graphicFrameLocks noGrp="1"/>
          </p:cNvGraphicFramePr>
          <p:nvPr>
            <p:ph sz="quarter" idx="1"/>
            <p:extLst>
              <p:ext uri="{D42A27DB-BD31-4B8C-83A1-F6EECF244321}">
                <p14:modId xmlns:p14="http://schemas.microsoft.com/office/powerpoint/2010/main" val="791874932"/>
              </p:ext>
            </p:extLst>
          </p:nvPr>
        </p:nvGraphicFramePr>
        <p:xfrm>
          <a:off x="301625" y="1527175"/>
          <a:ext cx="8504238" cy="475996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1439530041"/>
                    </a:ext>
                  </a:extLst>
                </a:gridCol>
                <a:gridCol w="2834746">
                  <a:extLst>
                    <a:ext uri="{9D8B030D-6E8A-4147-A177-3AD203B41FA5}">
                      <a16:colId xmlns:a16="http://schemas.microsoft.com/office/drawing/2014/main" val="2827069411"/>
                    </a:ext>
                  </a:extLst>
                </a:gridCol>
                <a:gridCol w="2834746">
                  <a:extLst>
                    <a:ext uri="{9D8B030D-6E8A-4147-A177-3AD203B41FA5}">
                      <a16:colId xmlns:a16="http://schemas.microsoft.com/office/drawing/2014/main" val="3641565027"/>
                    </a:ext>
                  </a:extLst>
                </a:gridCol>
              </a:tblGrid>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algn="ctr"/>
                      <a:r>
                        <a:rPr lang="ru-RU" sz="1400" dirty="0"/>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3761035473"/>
                  </a:ext>
                </a:extLst>
              </a:tr>
              <a:tr h="370840">
                <a:tc vMerge="1">
                  <a:txBody>
                    <a:bodyPr/>
                    <a:lstStyle/>
                    <a:p>
                      <a:endParaRPr lang="ru-RU" dirty="0"/>
                    </a:p>
                  </a:txBody>
                  <a:tcP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при входе </a:t>
                      </a:r>
                    </a:p>
                    <a:p>
                      <a:pPr algn="ctr"/>
                      <a:r>
                        <a:rPr lang="ru-RU" sz="1400" dirty="0">
                          <a:latin typeface="Times New Roman" panose="02020603050405020304" pitchFamily="18" charset="0"/>
                          <a:cs typeface="Times New Roman" panose="02020603050405020304" pitchFamily="18" charset="0"/>
                        </a:rPr>
                        <a:t>(при попытке проноса)</a:t>
                      </a:r>
                    </a:p>
                  </a:txBody>
                  <a:tcPr marL="94492" marR="94492" anchor="ct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в здании</a:t>
                      </a:r>
                    </a:p>
                  </a:txBody>
                  <a:tcPr marL="94492" marR="94492" anchor="ctr"/>
                </a:tc>
                <a:extLst>
                  <a:ext uri="{0D108BD9-81ED-4DB2-BD59-A6C34878D82A}">
                    <a16:rowId xmlns:a16="http://schemas.microsoft.com/office/drawing/2014/main" val="1577697336"/>
                  </a:ext>
                </a:extLst>
              </a:tr>
              <a:tr h="370840">
                <a:tc>
                  <a:txBody>
                    <a:bodyPr/>
                    <a:lstStyle/>
                    <a:p>
                      <a:pPr algn="ctr"/>
                      <a:r>
                        <a:rPr lang="ru-RU" sz="1400" b="1" u="sng" dirty="0">
                          <a:latin typeface="Times New Roman" panose="02020603050405020304" pitchFamily="18" charset="0"/>
                          <a:cs typeface="Times New Roman" panose="02020603050405020304" pitchFamily="18" charset="0"/>
                        </a:rPr>
                        <a:t>Руководство и его заместители</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Незамедлительно информировать оперативные службы об обнаружении взрывного устройства (попытки его проноса).</a:t>
                      </a:r>
                    </a:p>
                  </a:txBody>
                  <a:tcPr marL="94492" marR="94492"/>
                </a:tc>
                <a:tc>
                  <a:txBody>
                    <a:bodyPr/>
                    <a:lstStyle/>
                    <a:p>
                      <a:pPr algn="just"/>
                      <a:r>
                        <a:rPr lang="ru-RU" sz="1200" dirty="0">
                          <a:latin typeface="Times New Roman" panose="02020603050405020304" pitchFamily="18" charset="0"/>
                          <a:cs typeface="Times New Roman" panose="02020603050405020304" pitchFamily="18" charset="0"/>
                        </a:rPr>
                        <a:t>Незамедлительно прибыть на место обнаружение предмета, оценить обстановку и принять решение об информации оперативных служб об обнаружении взрывного устройства и эвакуации людей.</a:t>
                      </a:r>
                    </a:p>
                  </a:txBody>
                  <a:tcPr marL="94492" marR="94492"/>
                </a:tc>
                <a:extLst>
                  <a:ext uri="{0D108BD9-81ED-4DB2-BD59-A6C34878D82A}">
                    <a16:rowId xmlns:a16="http://schemas.microsoft.com/office/drawing/2014/main" val="1610528656"/>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Дать работнику охраны распоряжение о передаче посредством системы оповещения или любым доступным способом сообщение: «ВНИМАНИЕ! ЭВАКУАЦИЯ, ЗАЛОЖЕНА БОМБА!».</a:t>
                      </a:r>
                    </a:p>
                  </a:txBody>
                  <a:tcPr marL="94492" marR="94492"/>
                </a:tc>
                <a:tc hMerge="1">
                  <a:txBody>
                    <a:bodyPr/>
                    <a:lstStyle/>
                    <a:p>
                      <a:pPr algn="just"/>
                      <a:endParaRPr lang="ru-RU" dirty="0"/>
                    </a:p>
                  </a:txBody>
                  <a:tcPr/>
                </a:tc>
                <a:extLst>
                  <a:ext uri="{0D108BD9-81ED-4DB2-BD59-A6C34878D82A}">
                    <a16:rowId xmlns:a16="http://schemas.microsoft.com/office/drawing/2014/main" val="1187918892"/>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Обеспечить открытие эвакуационных выходов, осуществить контроль за эвакуацией людей в соответствии с планом эвакуации.</a:t>
                      </a:r>
                    </a:p>
                    <a:p>
                      <a:pPr algn="just"/>
                      <a:r>
                        <a:rPr lang="ru-RU" sz="1200" dirty="0">
                          <a:latin typeface="Times New Roman" panose="02020603050405020304" pitchFamily="18" charset="0"/>
                          <a:cs typeface="Times New Roman" panose="02020603050405020304" pitchFamily="18" charset="0"/>
                        </a:rPr>
                        <a:t>По завершении эвакуации дать указание об информировании родителей о временном прекращении учебного процесса.</a:t>
                      </a:r>
                    </a:p>
                    <a:p>
                      <a:pPr algn="just"/>
                      <a:r>
                        <a:rPr lang="ru-RU" sz="1200" dirty="0">
                          <a:latin typeface="Times New Roman" panose="02020603050405020304" pitchFamily="18" charset="0"/>
                          <a:cs typeface="Times New Roman" panose="02020603050405020304" pitchFamily="18" charset="0"/>
                        </a:rPr>
                        <a:t>Направить к месту сбора назначенных лиц для осуществления контроля за передачей обучающихся родителям (законным представителям).</a:t>
                      </a:r>
                    </a:p>
                  </a:txBody>
                  <a:tcPr marL="94492" marR="94492"/>
                </a:tc>
                <a:tc hMerge="1">
                  <a:txBody>
                    <a:bodyPr/>
                    <a:lstStyle/>
                    <a:p>
                      <a:endParaRPr lang="ru-RU" dirty="0"/>
                    </a:p>
                  </a:txBody>
                  <a:tcPr/>
                </a:tc>
                <a:extLst>
                  <a:ext uri="{0D108BD9-81ED-4DB2-BD59-A6C34878D82A}">
                    <a16:rowId xmlns:a16="http://schemas.microsoft.com/office/drawing/2014/main" val="2731542887"/>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Находиться вблизи объекта до прибытия оперативных служб, после завершения работы обеспечить проведение мероприятий по ликвидации последствий происшествия.</a:t>
                      </a:r>
                    </a:p>
                  </a:txBody>
                  <a:tcPr marL="94492" marR="94492"/>
                </a:tc>
                <a:tc hMerge="1">
                  <a:txBody>
                    <a:bodyPr/>
                    <a:lstStyle/>
                    <a:p>
                      <a:pPr algn="just"/>
                      <a:endParaRPr lang="ru-RU" dirty="0"/>
                    </a:p>
                  </a:txBody>
                  <a:tcPr/>
                </a:tc>
                <a:extLst>
                  <a:ext uri="{0D108BD9-81ED-4DB2-BD59-A6C34878D82A}">
                    <a16:rowId xmlns:a16="http://schemas.microsoft.com/office/drawing/2014/main" val="523306101"/>
                  </a:ext>
                </a:extLst>
              </a:tr>
            </a:tbl>
          </a:graphicData>
        </a:graphic>
      </p:graphicFrame>
    </p:spTree>
    <p:extLst>
      <p:ext uri="{BB962C8B-B14F-4D97-AF65-F5344CB8AC3E}">
        <p14:creationId xmlns:p14="http://schemas.microsoft.com/office/powerpoint/2010/main" val="19577769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2B906B6-8744-05AB-5529-67E9970820F7}"/>
              </a:ext>
            </a:extLst>
          </p:cNvPr>
          <p:cNvSpPr>
            <a:spLocks noGrp="1"/>
          </p:cNvSpPr>
          <p:nvPr>
            <p:ph type="title"/>
          </p:nvPr>
        </p:nvSpPr>
        <p:spPr/>
        <p:txBody>
          <a:bodyPr>
            <a:normAutofit/>
          </a:bodyPr>
          <a:lstStyle/>
          <a:p>
            <a:r>
              <a:rPr lang="ru-RU" sz="1200" dirty="0">
                <a:latin typeface="Times New Roman" pitchFamily="18" charset="0"/>
                <a:cs typeface="Times New Roman" pitchFamily="18" charset="0"/>
              </a:rPr>
              <a:t>АЛГОРИТМ</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действий персонала и обучающихся </a:t>
            </a:r>
            <a:r>
              <a:rPr lang="ru-RU" sz="1200" dirty="0">
                <a:latin typeface="Times New Roman" pitchFamily="18" charset="0"/>
                <a:cs typeface="Times New Roman" pitchFamily="18" charset="0"/>
              </a:rPr>
              <a:t>ГАПОУ «</a:t>
            </a:r>
            <a:r>
              <a:rPr lang="ru-RU" sz="1200" dirty="0" err="1">
                <a:latin typeface="Times New Roman" pitchFamily="18" charset="0"/>
                <a:cs typeface="Times New Roman" pitchFamily="18" charset="0"/>
              </a:rPr>
              <a:t>Мензелинское</a:t>
            </a:r>
            <a:r>
              <a:rPr lang="ru-RU" sz="1200" dirty="0">
                <a:latin typeface="Times New Roman" pitchFamily="18" charset="0"/>
                <a:cs typeface="Times New Roman" pitchFamily="18" charset="0"/>
              </a:rPr>
              <a:t> медицинское училище» </a:t>
            </a:r>
            <a:r>
              <a:rPr lang="ru-RU" sz="1200" dirty="0">
                <a:latin typeface="Times New Roman" pitchFamily="18" charset="0"/>
                <a:cs typeface="Times New Roman" pitchFamily="18" charset="0"/>
              </a:rPr>
              <a:t/>
            </a:r>
            <a:br>
              <a:rPr lang="ru-RU" sz="1200" dirty="0">
                <a:latin typeface="Times New Roman" pitchFamily="18" charset="0"/>
                <a:cs typeface="Times New Roman" pitchFamily="18" charset="0"/>
              </a:rPr>
            </a:br>
            <a:r>
              <a:rPr lang="ru-RU" sz="1200" dirty="0">
                <a:latin typeface="Times New Roman" pitchFamily="18" charset="0"/>
                <a:cs typeface="Times New Roman" pitchFamily="18" charset="0"/>
              </a:rPr>
              <a:t>при совершении преступления в формах вооруженного нападения, размещения взрывного устройства, захвата заложников</a:t>
            </a:r>
          </a:p>
        </p:txBody>
      </p:sp>
      <p:graphicFrame>
        <p:nvGraphicFramePr>
          <p:cNvPr id="4" name="Таблица 4">
            <a:extLst>
              <a:ext uri="{FF2B5EF4-FFF2-40B4-BE49-F238E27FC236}">
                <a16:creationId xmlns:a16="http://schemas.microsoft.com/office/drawing/2014/main" id="{3AE3CDB4-F839-FA6A-18C2-AB4272F8EB2F}"/>
              </a:ext>
            </a:extLst>
          </p:cNvPr>
          <p:cNvGraphicFramePr>
            <a:graphicFrameLocks noGrp="1"/>
          </p:cNvGraphicFramePr>
          <p:nvPr>
            <p:ph sz="quarter" idx="1"/>
            <p:extLst>
              <p:ext uri="{D42A27DB-BD31-4B8C-83A1-F6EECF244321}">
                <p14:modId xmlns:p14="http://schemas.microsoft.com/office/powerpoint/2010/main" val="2665251973"/>
              </p:ext>
            </p:extLst>
          </p:nvPr>
        </p:nvGraphicFramePr>
        <p:xfrm>
          <a:off x="301625" y="1527175"/>
          <a:ext cx="8504238" cy="4942840"/>
        </p:xfrm>
        <a:graphic>
          <a:graphicData uri="http://schemas.openxmlformats.org/drawingml/2006/table">
            <a:tbl>
              <a:tblPr firstRow="1" bandRow="1">
                <a:tableStyleId>{5C22544A-7EE6-4342-B048-85BDC9FD1C3A}</a:tableStyleId>
              </a:tblPr>
              <a:tblGrid>
                <a:gridCol w="2834746">
                  <a:extLst>
                    <a:ext uri="{9D8B030D-6E8A-4147-A177-3AD203B41FA5}">
                      <a16:colId xmlns:a16="http://schemas.microsoft.com/office/drawing/2014/main" val="2533466428"/>
                    </a:ext>
                  </a:extLst>
                </a:gridCol>
                <a:gridCol w="2834746">
                  <a:extLst>
                    <a:ext uri="{9D8B030D-6E8A-4147-A177-3AD203B41FA5}">
                      <a16:colId xmlns:a16="http://schemas.microsoft.com/office/drawing/2014/main" val="3333878442"/>
                    </a:ext>
                  </a:extLst>
                </a:gridCol>
                <a:gridCol w="2834746">
                  <a:extLst>
                    <a:ext uri="{9D8B030D-6E8A-4147-A177-3AD203B41FA5}">
                      <a16:colId xmlns:a16="http://schemas.microsoft.com/office/drawing/2014/main" val="1757611710"/>
                    </a:ext>
                  </a:extLst>
                </a:gridCol>
              </a:tblGrid>
              <a:tr h="370840">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itchFamily="18" charset="0"/>
                          <a:cs typeface="Times New Roman" pitchFamily="18" charset="0"/>
                        </a:rPr>
                        <a:t>Категория персонала</a:t>
                      </a:r>
                    </a:p>
                  </a:txBody>
                  <a:tcPr marL="94492" marR="94492"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1400" dirty="0">
                          <a:latin typeface="Times New Roman" panose="02020603050405020304" pitchFamily="18" charset="0"/>
                          <a:cs typeface="Times New Roman" panose="02020603050405020304" pitchFamily="18" charset="0"/>
                        </a:rPr>
                        <a:t>Действия</a:t>
                      </a:r>
                    </a:p>
                  </a:txBody>
                  <a:tcPr marL="94492" marR="94492" anchor="ctr"/>
                </a:tc>
                <a:tc hMerge="1">
                  <a:txBody>
                    <a:bodyPr/>
                    <a:lstStyle/>
                    <a:p>
                      <a:endParaRPr lang="ru-RU" dirty="0"/>
                    </a:p>
                  </a:txBody>
                  <a:tcPr/>
                </a:tc>
                <a:extLst>
                  <a:ext uri="{0D108BD9-81ED-4DB2-BD59-A6C34878D82A}">
                    <a16:rowId xmlns:a16="http://schemas.microsoft.com/office/drawing/2014/main" val="1353199250"/>
                  </a:ext>
                </a:extLst>
              </a:tr>
              <a:tr h="370840">
                <a:tc vMerge="1">
                  <a:txBody>
                    <a:bodyPr/>
                    <a:lstStyle/>
                    <a:p>
                      <a:endParaRPr lang="ru-RU" dirty="0"/>
                    </a:p>
                  </a:txBody>
                  <a:tcP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при входе </a:t>
                      </a:r>
                    </a:p>
                    <a:p>
                      <a:pPr algn="ctr"/>
                      <a:r>
                        <a:rPr lang="ru-RU" sz="1400" dirty="0">
                          <a:latin typeface="Times New Roman" panose="02020603050405020304" pitchFamily="18" charset="0"/>
                          <a:cs typeface="Times New Roman" panose="02020603050405020304" pitchFamily="18" charset="0"/>
                        </a:rPr>
                        <a:t>(при попытке проноса)</a:t>
                      </a:r>
                    </a:p>
                  </a:txBody>
                  <a:tcPr marL="94492" marR="94492" anchor="ctr"/>
                </a:tc>
                <a:tc>
                  <a:txBody>
                    <a:bodyPr/>
                    <a:lstStyle/>
                    <a:p>
                      <a:pPr algn="ctr"/>
                      <a:r>
                        <a:rPr lang="ru-RU" sz="1400" dirty="0">
                          <a:latin typeface="Times New Roman" panose="02020603050405020304" pitchFamily="18" charset="0"/>
                          <a:cs typeface="Times New Roman" panose="02020603050405020304" pitchFamily="18" charset="0"/>
                        </a:rPr>
                        <a:t>Взрывное устройство обнаружено в здании</a:t>
                      </a:r>
                    </a:p>
                  </a:txBody>
                  <a:tcPr marL="94492" marR="94492" anchor="ctr"/>
                </a:tc>
                <a:extLst>
                  <a:ext uri="{0D108BD9-81ED-4DB2-BD59-A6C34878D82A}">
                    <a16:rowId xmlns:a16="http://schemas.microsoft.com/office/drawing/2014/main" val="380644011"/>
                  </a:ext>
                </a:extLst>
              </a:tr>
              <a:tr h="370840">
                <a:tc>
                  <a:txBody>
                    <a:bodyPr/>
                    <a:lstStyle/>
                    <a:p>
                      <a:r>
                        <a:rPr lang="ru-RU" sz="1400" b="1" u="sng" dirty="0">
                          <a:latin typeface="Times New Roman" panose="02020603050405020304" pitchFamily="18" charset="0"/>
                          <a:cs typeface="Times New Roman" panose="02020603050405020304" pitchFamily="18" charset="0"/>
                        </a:rPr>
                        <a:t>Персонал</a:t>
                      </a:r>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 нахождении рядом с обнаруженным предметом, похожим на взрывное устройство громко обратиться к окружающим «ЧЬЯ СУМКА (ПАКЕТ, КОРОБКА)?», если ответа не последовало, отвести окружающих на безопасное расстояние, и обеспечить незамедлительное информирование руководителя об обнаружении подозрительного предмета (взрывного устройства). </a:t>
                      </a:r>
                    </a:p>
                  </a:txBody>
                  <a:tcPr marL="94492" marR="94492"/>
                </a:tc>
                <a:tc hMerge="1">
                  <a:txBody>
                    <a:bodyPr/>
                    <a:lstStyle/>
                    <a:p>
                      <a:pPr algn="just"/>
                      <a:r>
                        <a:rPr lang="ru-RU" sz="1200" dirty="0">
                          <a:latin typeface="Times New Roman" panose="02020603050405020304" pitchFamily="18" charset="0"/>
                          <a:cs typeface="Times New Roman" panose="02020603050405020304" pitchFamily="18" charset="0"/>
                        </a:rPr>
                        <a:t>При нахождении рядом с обнаруженным предметом, похожим на взрывное устройство громко обратиться к окружающим «ЧЬЯ СУМКА (ПАКЕТ, КОРОБКА)?», если ответа не последовало, отвести окружающих на безопасное расстояние, и обеспечить незамедлительное информирование руководителя об обнаружении подозрительного предмета (взрывного устройства). </a:t>
                      </a:r>
                    </a:p>
                  </a:txBody>
                  <a:tcPr/>
                </a:tc>
                <a:extLst>
                  <a:ext uri="{0D108BD9-81ED-4DB2-BD59-A6C34878D82A}">
                    <a16:rowId xmlns:a16="http://schemas.microsoft.com/office/drawing/2014/main" val="3269662340"/>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Находиться на безопасном расстоянии от взрывного устройства до прибытия руководителя.</a:t>
                      </a:r>
                    </a:p>
                    <a:p>
                      <a:pPr algn="just"/>
                      <a:r>
                        <a:rPr lang="ru-RU" sz="1200" dirty="0">
                          <a:latin typeface="Times New Roman" panose="02020603050405020304" pitchFamily="18" charset="0"/>
                          <a:cs typeface="Times New Roman" panose="02020603050405020304" pitchFamily="18" charset="0"/>
                        </a:rPr>
                        <a:t>При объявлении эвакуации, уводя за собой обучающихся, находящихся поблизости и далее действовать в соответствии с планом эвакуации.</a:t>
                      </a:r>
                    </a:p>
                  </a:txBody>
                  <a:tcPr marL="94492" marR="94492"/>
                </a:tc>
                <a:tc hMerge="1">
                  <a:txBody>
                    <a:bodyPr/>
                    <a:lstStyle/>
                    <a:p>
                      <a:pPr algn="just"/>
                      <a:endParaRPr lang="ru-RU" dirty="0"/>
                    </a:p>
                  </a:txBody>
                  <a:tcPr/>
                </a:tc>
                <a:extLst>
                  <a:ext uri="{0D108BD9-81ED-4DB2-BD59-A6C34878D82A}">
                    <a16:rowId xmlns:a16="http://schemas.microsoft.com/office/drawing/2014/main" val="3192621021"/>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При нахождении в помещении, не допуская паники обеспечить отключение всех имеющихся в помещении средств связи и иных приборов.</a:t>
                      </a:r>
                    </a:p>
                    <a:p>
                      <a:pPr algn="just"/>
                      <a:r>
                        <a:rPr lang="ru-RU" sz="1200" dirty="0">
                          <a:latin typeface="Times New Roman" panose="02020603050405020304" pitchFamily="18" charset="0"/>
                          <a:cs typeface="Times New Roman" panose="02020603050405020304" pitchFamily="18" charset="0"/>
                        </a:rPr>
                        <a:t>По возможности отключить на объекте электричество. Отключение не производиться в случаях, когда взрывное устройство каким-либо образом соединено с указанным коммуникациям. </a:t>
                      </a:r>
                    </a:p>
                  </a:txBody>
                  <a:tcPr marL="94492" marR="94492"/>
                </a:tc>
                <a:tc hMerge="1">
                  <a:txBody>
                    <a:bodyPr/>
                    <a:lstStyle/>
                    <a:p>
                      <a:endParaRPr lang="ru-RU" dirty="0"/>
                    </a:p>
                  </a:txBody>
                  <a:tcPr/>
                </a:tc>
                <a:extLst>
                  <a:ext uri="{0D108BD9-81ED-4DB2-BD59-A6C34878D82A}">
                    <a16:rowId xmlns:a16="http://schemas.microsoft.com/office/drawing/2014/main" val="3271924905"/>
                  </a:ext>
                </a:extLst>
              </a:tr>
              <a:tr h="370840">
                <a:tc>
                  <a:txBody>
                    <a:bodyPr/>
                    <a:lstStyle/>
                    <a:p>
                      <a:endParaRPr lang="ru-RU"/>
                    </a:p>
                  </a:txBody>
                  <a:tcPr marL="94492" marR="94492"/>
                </a:tc>
                <a:tc gridSpan="2">
                  <a:txBody>
                    <a:bodyPr/>
                    <a:lstStyle/>
                    <a:p>
                      <a:pPr algn="just"/>
                      <a:r>
                        <a:rPr lang="ru-RU" sz="1200" dirty="0">
                          <a:latin typeface="Times New Roman" panose="02020603050405020304" pitchFamily="18" charset="0"/>
                          <a:cs typeface="Times New Roman" panose="02020603050405020304" pitchFamily="18" charset="0"/>
                        </a:rPr>
                        <a:t>Обеспечить проведение эвакуации обучающихся, при возможности с личными вещами, теплой одеждой (зимнее время) к месту сбора в соответствии с планом эвакуации.</a:t>
                      </a:r>
                    </a:p>
                    <a:p>
                      <a:pPr algn="just"/>
                      <a:r>
                        <a:rPr lang="ru-RU" sz="1200" dirty="0">
                          <a:latin typeface="Times New Roman" panose="02020603050405020304" pitchFamily="18" charset="0"/>
                          <a:cs typeface="Times New Roman" panose="02020603050405020304" pitchFamily="18" charset="0"/>
                        </a:rPr>
                        <a:t>Убедившись в полной эвакуации из помещения с внешней стороны дверей поставить отметку «ЭВАКУИРОВАНО».</a:t>
                      </a:r>
                    </a:p>
                  </a:txBody>
                  <a:tcPr marL="94492" marR="94492"/>
                </a:tc>
                <a:tc hMerge="1">
                  <a:txBody>
                    <a:bodyPr/>
                    <a:lstStyle/>
                    <a:p>
                      <a:pPr algn="just"/>
                      <a:endParaRPr lang="ru-RU" dirty="0"/>
                    </a:p>
                  </a:txBody>
                  <a:tcPr/>
                </a:tc>
                <a:extLst>
                  <a:ext uri="{0D108BD9-81ED-4DB2-BD59-A6C34878D82A}">
                    <a16:rowId xmlns:a16="http://schemas.microsoft.com/office/drawing/2014/main" val="848297697"/>
                  </a:ext>
                </a:extLst>
              </a:tr>
            </a:tbl>
          </a:graphicData>
        </a:graphic>
      </p:graphicFrame>
    </p:spTree>
    <p:extLst>
      <p:ext uri="{BB962C8B-B14F-4D97-AF65-F5344CB8AC3E}">
        <p14:creationId xmlns:p14="http://schemas.microsoft.com/office/powerpoint/2010/main" val="82151796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Официальная">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853</TotalTime>
  <Words>2049</Words>
  <Application>Microsoft Office PowerPoint</Application>
  <PresentationFormat>Экран (4:3)</PresentationFormat>
  <Paragraphs>160</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Georgia</vt:lpstr>
      <vt:lpstr>Times New Roman</vt:lpstr>
      <vt:lpstr>Wingdings</vt:lpstr>
      <vt:lpstr>Wingdings 2</vt:lpstr>
      <vt:lpstr>Официальная</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 а также информационного взаимодействия образовательных организаций с территориальными органами МВД России, Росгвардии и ФСБ России</vt:lpstr>
      <vt:lpstr>Применяемые термины </vt:lpstr>
      <vt:lpstr>Применяемые термины </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АЛГОРИТМ действий персонала и обучающихся ГАПОУ «Мензелинское медицинское училище»  при совершении преступления в формах вооруженного нападения, размещения взрывного устройства, захвата заложников</vt:lpstr>
      <vt:lpstr>РЕКОМЕНДУЕМЫЕ РАССТОЯНИЯ ДЛЯ ЭВАКУАЦИИ И ОЦЕПЛЕНИЯ ПРИ ОБНАРУЖЕНИИ ВЗРЫВНОГО УСТРОЙСТВА ИЛИ ПОХОЖЕГО НА НЕГО ПРЕДМЕТА</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АЛГОРИТМ действий персонала и обучающихся ГАПОУ «Казанский медицинский колледж» при совершении преступления в формах вооруженного нападения, размещения взрывного устройства, захвата заложников, а также информационного взаимодействия образовательных организаций с территориальными органами МВД России, Росгвардии и ФСБ России</dc:title>
  <dc:creator>ILDAR</dc:creator>
  <cp:lastModifiedBy>ZVR</cp:lastModifiedBy>
  <cp:revision>72</cp:revision>
  <dcterms:created xsi:type="dcterms:W3CDTF">2022-08-24T07:33:45Z</dcterms:created>
  <dcterms:modified xsi:type="dcterms:W3CDTF">2024-12-09T08:51:40Z</dcterms:modified>
</cp:coreProperties>
</file>